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91" r:id="rId2"/>
    <p:sldId id="293" r:id="rId3"/>
    <p:sldId id="29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90" r:id="rId20"/>
    <p:sldId id="271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72A2AF-4AC3-4957-95AF-3F716FCB9FA8}">
          <p14:sldIdLst>
            <p14:sldId id="291"/>
            <p14:sldId id="293"/>
            <p14:sldId id="292"/>
            <p14:sldId id="257"/>
          </p14:sldIdLst>
        </p14:section>
        <p14:section name="SHARED" id="{273EC984-DC70-4F1B-AD57-A02C268EC662}">
          <p14:sldIdLst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  <p14:section name="WORD" id="{142D8D0B-835C-4216-98F8-EEA611B9D834}">
          <p14:sldIdLst>
            <p14:sldId id="270"/>
            <p14:sldId id="272"/>
            <p14:sldId id="290"/>
            <p14:sldId id="271"/>
            <p14:sldId id="273"/>
            <p14:sldId id="274"/>
          </p14:sldIdLst>
        </p14:section>
        <p14:section name="POWERPOINT" id="{367B6193-EE25-4A8D-A1F5-E0988DF458E5}">
          <p14:sldIdLst>
            <p14:sldId id="275"/>
            <p14:sldId id="276"/>
            <p14:sldId id="277"/>
            <p14:sldId id="278"/>
            <p14:sldId id="279"/>
            <p14:sldId id="280"/>
            <p14:sldId id="281"/>
          </p14:sldIdLst>
        </p14:section>
        <p14:section name="EXCEL" id="{7CCB087B-46E4-4935-BB40-761612413752}">
          <p14:sldIdLst>
            <p14:sldId id="282"/>
            <p14:sldId id="283"/>
            <p14:sldId id="284"/>
            <p14:sldId id="285"/>
            <p14:sldId id="286"/>
            <p14:sldId id="287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47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516" userDrawn="1">
          <p15:clr>
            <a:srgbClr val="A4A3A4"/>
          </p15:clr>
        </p15:guide>
        <p15:guide id="4" orient="horz" pos="2964" userDrawn="1">
          <p15:clr>
            <a:srgbClr val="A4A3A4"/>
          </p15:clr>
        </p15:guide>
        <p15:guide id="5" orient="horz" pos="1260" userDrawn="1">
          <p15:clr>
            <a:srgbClr val="A4A3A4"/>
          </p15:clr>
        </p15:guide>
        <p15:guide id="6" pos="120" userDrawn="1">
          <p15:clr>
            <a:srgbClr val="A4A3A4"/>
          </p15:clr>
        </p15:guide>
        <p15:guide id="7" orient="horz" pos="2916" userDrawn="1">
          <p15:clr>
            <a:srgbClr val="A4A3A4"/>
          </p15:clr>
        </p15:guide>
        <p15:guide id="8" orient="horz" pos="1188" userDrawn="1">
          <p15:clr>
            <a:srgbClr val="A4A3A4"/>
          </p15:clr>
        </p15:guide>
        <p15:guide id="9" orient="horz" pos="1884" userDrawn="1">
          <p15:clr>
            <a:srgbClr val="A4A3A4"/>
          </p15:clr>
        </p15:guide>
        <p15:guide id="10" orient="horz" pos="7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75B6"/>
    <a:srgbClr val="F0F5FF"/>
    <a:srgbClr val="1F3864"/>
    <a:srgbClr val="6D91D1"/>
    <a:srgbClr val="DFE7F5"/>
    <a:srgbClr val="203A67"/>
    <a:srgbClr val="7AADF2"/>
    <a:srgbClr val="799AD5"/>
    <a:srgbClr val="3E6DC2"/>
    <a:srgbClr val="468D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3" autoAdjust="0"/>
    <p:restoredTop sz="95527" autoAdjust="0"/>
  </p:normalViewPr>
  <p:slideViewPr>
    <p:cSldViewPr snapToGrid="0" snapToObjects="1">
      <p:cViewPr varScale="1">
        <p:scale>
          <a:sx n="102" d="100"/>
          <a:sy n="102" d="100"/>
        </p:scale>
        <p:origin x="834" y="90"/>
      </p:cViewPr>
      <p:guideLst>
        <p:guide orient="horz" pos="1476"/>
        <p:guide pos="2880"/>
        <p:guide orient="horz" pos="516"/>
        <p:guide orient="horz" pos="2964"/>
        <p:guide orient="horz" pos="1260"/>
        <p:guide pos="120"/>
        <p:guide orient="horz" pos="2916"/>
        <p:guide orient="horz" pos="1188"/>
        <p:guide orient="horz" pos="1884"/>
        <p:guide orient="horz" pos="708"/>
      </p:guideLst>
    </p:cSldViewPr>
  </p:slideViewPr>
  <p:outlineViewPr>
    <p:cViewPr>
      <p:scale>
        <a:sx n="33" d="100"/>
        <a:sy n="33" d="100"/>
      </p:scale>
      <p:origin x="0" y="-47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60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1678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B7F06-C99E-CDFB-9AD2-85FACF8A3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2264CC-372A-3515-5034-CB885F48C6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C28092-5EFE-14FE-F64D-5C484543AD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19A3E7-BFD3-8B35-DF6D-2F9E6F6A1F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66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B9EE0-DD4C-AF0E-B0DD-EF6B1FC7A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4D4DCD-449C-9CA2-EE12-2EB14014DA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032673-6FDD-16E3-377F-02D4D10A96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BDB06A-C632-0AD3-CBDE-62C79121DB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3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2EFCB-E3E0-C0EB-5113-FE5E56647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2DC1B7-23A4-9BA2-EAB6-686ADFC3C1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46D535-2702-6AC2-B0C6-56774E1F1D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A801C-8620-E58C-EE4A-0CDC39C9F2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801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E6CCF-01C8-C008-8562-1C49BB816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9DFFC5-B50F-59AB-1BD3-0B3BD11938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E68266-E2F9-7C92-ACE9-3121F5424C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5A6AFC-642A-2769-75CC-8A10DCB5BA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164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0F5D01B-05D6-2C6D-F57C-B3619EA15651}"/>
              </a:ext>
            </a:extLst>
          </p:cNvPr>
          <p:cNvSpPr/>
          <p:nvPr userDrawn="1"/>
        </p:nvSpPr>
        <p:spPr>
          <a:xfrm>
            <a:off x="-261257" y="-111728250"/>
            <a:ext cx="58057" cy="22860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C7F509-7FA9-1F36-F1A6-C7730FE67B51}"/>
              </a:ext>
            </a:extLst>
          </p:cNvPr>
          <p:cNvSpPr/>
          <p:nvPr userDrawn="1"/>
        </p:nvSpPr>
        <p:spPr>
          <a:xfrm rot="5400000">
            <a:off x="4542972" y="-114522250"/>
            <a:ext cx="58057" cy="22860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0.xml"/><Relationship Id="rId4" Type="http://schemas.openxmlformats.org/officeDocument/2006/relationships/slide" Target="slide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kplaceiqskills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38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0638C1-04F2-D19B-AF06-8E12F6392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D6D572-6484-36E1-41EE-9CB13FA0C4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100000">
                <a:srgbClr val="355EA9"/>
              </a:gs>
              <a:gs pos="46000">
                <a:srgbClr val="1F3864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182F5C-D92C-3573-F9FB-121DB9E4191D}"/>
              </a:ext>
            </a:extLst>
          </p:cNvPr>
          <p:cNvSpPr/>
          <p:nvPr/>
        </p:nvSpPr>
        <p:spPr>
          <a:xfrm>
            <a:off x="62144" y="4190260"/>
            <a:ext cx="9081856" cy="953240"/>
          </a:xfrm>
          <a:prstGeom prst="rect">
            <a:avLst/>
          </a:prstGeom>
          <a:solidFill>
            <a:srgbClr val="DFE7F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DDFF7FBB-6079-BFA3-DC3F-6A7563A7DBDA}"/>
              </a:ext>
            </a:extLst>
          </p:cNvPr>
          <p:cNvSpPr/>
          <p:nvPr/>
        </p:nvSpPr>
        <p:spPr>
          <a:xfrm>
            <a:off x="274320" y="1659531"/>
            <a:ext cx="8595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4200" b="1" dirty="0">
                <a:solidFill>
                  <a:srgbClr val="FFFFFF"/>
                </a:solidFill>
                <a:effectLst>
                  <a:outerShdw blurRad="12700" dist="12700" dir="2700000" algn="tl" rotWithShape="0">
                    <a:prstClr val="black"/>
                  </a:outerShdw>
                </a:effectLst>
                <a:latin typeface="Arial Black" pitchFamily="34" charset="0"/>
              </a:rPr>
              <a:t>Microsoft Office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65E45D4-DFC2-B958-5A03-B7E5480A48BF}"/>
              </a:ext>
            </a:extLst>
          </p:cNvPr>
          <p:cNvSpPr/>
          <p:nvPr/>
        </p:nvSpPr>
        <p:spPr>
          <a:xfrm>
            <a:off x="274320" y="2474943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Tricks for Word, PowerPoint &amp; Excel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FA8880B3-0C82-09FA-32C4-391D2313EEFE}"/>
              </a:ext>
            </a:extLst>
          </p:cNvPr>
          <p:cNvSpPr/>
          <p:nvPr/>
        </p:nvSpPr>
        <p:spPr>
          <a:xfrm>
            <a:off x="274320" y="3343623"/>
            <a:ext cx="8412480" cy="36576"/>
          </a:xfrm>
          <a:prstGeom prst="rect">
            <a:avLst/>
          </a:prstGeom>
          <a:gradFill flip="none" rotWithShape="1">
            <a:gsLst>
              <a:gs pos="0">
                <a:srgbClr val="DFE7F5"/>
              </a:gs>
              <a:gs pos="21000">
                <a:srgbClr val="6D91D1"/>
              </a:gs>
              <a:gs pos="65000">
                <a:srgbClr val="1F386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FFD4E4A2-27E5-3A8E-C049-A62774034CF6}"/>
              </a:ext>
            </a:extLst>
          </p:cNvPr>
          <p:cNvSpPr/>
          <p:nvPr/>
        </p:nvSpPr>
        <p:spPr>
          <a:xfrm>
            <a:off x="403932" y="102832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NACM 2026 Conference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32F4004B-1E76-11D8-0ECB-7919AC2EDD9B}"/>
              </a:ext>
            </a:extLst>
          </p:cNvPr>
          <p:cNvSpPr/>
          <p:nvPr/>
        </p:nvSpPr>
        <p:spPr>
          <a:xfrm>
            <a:off x="396832" y="3613053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Presented by Sheri Tingle  |  WorkplaceIQ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C8CD9891-B2E6-FCED-B2CB-75C216BCB948}"/>
              </a:ext>
            </a:extLst>
          </p:cNvPr>
          <p:cNvSpPr/>
          <p:nvPr/>
        </p:nvSpPr>
        <p:spPr>
          <a:xfrm>
            <a:off x="457200" y="768452"/>
            <a:ext cx="2103120" cy="685800"/>
          </a:xfrm>
          <a:prstGeom prst="roundRect">
            <a:avLst>
              <a:gd name="adj" fmla="val 16000"/>
            </a:avLst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hlinkClick r:id="rId3" action="ppaction://hlinksldjump"/>
            <a:extLst>
              <a:ext uri="{FF2B5EF4-FFF2-40B4-BE49-F238E27FC236}">
                <a16:creationId xmlns:a16="http://schemas.microsoft.com/office/drawing/2014/main" id="{D7AD9FCA-771C-8E2D-5193-EBBFEC69C924}"/>
              </a:ext>
            </a:extLst>
          </p:cNvPr>
          <p:cNvSpPr/>
          <p:nvPr/>
        </p:nvSpPr>
        <p:spPr>
          <a:xfrm>
            <a:off x="457200" y="768452"/>
            <a:ext cx="21031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Word</a:t>
            </a:r>
            <a:endParaRPr lang="en-US" sz="2400" dirty="0"/>
          </a:p>
        </p:txBody>
      </p:sp>
      <p:sp>
        <p:nvSpPr>
          <p:cNvPr id="10" name="Shape 8">
            <a:hlinkClick r:id="rId4" action="ppaction://hlinksldjump"/>
            <a:extLst>
              <a:ext uri="{FF2B5EF4-FFF2-40B4-BE49-F238E27FC236}">
                <a16:creationId xmlns:a16="http://schemas.microsoft.com/office/drawing/2014/main" id="{38BEB327-758B-0E0D-13A4-933C75E3EF90}"/>
              </a:ext>
            </a:extLst>
          </p:cNvPr>
          <p:cNvSpPr/>
          <p:nvPr/>
        </p:nvSpPr>
        <p:spPr>
          <a:xfrm>
            <a:off x="3474720" y="768452"/>
            <a:ext cx="2103120" cy="685800"/>
          </a:xfrm>
          <a:prstGeom prst="roundRect">
            <a:avLst>
              <a:gd name="adj" fmla="val 16000"/>
            </a:avLst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14A590F7-B904-5F78-2938-EFDB0540BEEC}"/>
              </a:ext>
            </a:extLst>
          </p:cNvPr>
          <p:cNvSpPr/>
          <p:nvPr/>
        </p:nvSpPr>
        <p:spPr>
          <a:xfrm>
            <a:off x="3474720" y="884827"/>
            <a:ext cx="2103120" cy="453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PowerPoint</a:t>
            </a:r>
            <a:endParaRPr lang="en-US" sz="2400" dirty="0"/>
          </a:p>
        </p:txBody>
      </p:sp>
      <p:sp>
        <p:nvSpPr>
          <p:cNvPr id="12" name="Shape 10">
            <a:hlinkClick r:id="rId5" action="ppaction://hlinksldjump"/>
            <a:extLst>
              <a:ext uri="{FF2B5EF4-FFF2-40B4-BE49-F238E27FC236}">
                <a16:creationId xmlns:a16="http://schemas.microsoft.com/office/drawing/2014/main" id="{D3FDD29F-5AD1-2C48-40DE-3039E006F2E8}"/>
              </a:ext>
            </a:extLst>
          </p:cNvPr>
          <p:cNvSpPr/>
          <p:nvPr/>
        </p:nvSpPr>
        <p:spPr>
          <a:xfrm>
            <a:off x="6492240" y="768452"/>
            <a:ext cx="2103120" cy="685800"/>
          </a:xfrm>
          <a:prstGeom prst="roundRect">
            <a:avLst>
              <a:gd name="adj" fmla="val 16000"/>
            </a:avLst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490FD5B4-13A7-EA44-384A-7F46CC02B4E8}"/>
              </a:ext>
            </a:extLst>
          </p:cNvPr>
          <p:cNvSpPr/>
          <p:nvPr/>
        </p:nvSpPr>
        <p:spPr>
          <a:xfrm>
            <a:off x="6849122" y="884827"/>
            <a:ext cx="1389356" cy="453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Excel</a:t>
            </a:r>
            <a:endParaRPr lang="en-US" sz="2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5CD906-0E73-932A-6EB9-5F99D4718A28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1F386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E18A8C9-BB22-6F4E-4E12-8D0620887664}"/>
              </a:ext>
            </a:extLst>
          </p:cNvPr>
          <p:cNvGrpSpPr/>
          <p:nvPr/>
        </p:nvGrpSpPr>
        <p:grpSpPr>
          <a:xfrm>
            <a:off x="3272253" y="4384730"/>
            <a:ext cx="2852066" cy="566108"/>
            <a:chOff x="3214547" y="4341591"/>
            <a:chExt cx="2852066" cy="566108"/>
          </a:xfrm>
        </p:grpSpPr>
        <p:sp>
          <p:nvSpPr>
            <p:cNvPr id="17" name="LINKED: Contact INFO">
              <a:extLst>
                <a:ext uri="{FF2B5EF4-FFF2-40B4-BE49-F238E27FC236}">
                  <a16:creationId xmlns:a16="http://schemas.microsoft.com/office/drawing/2014/main" id="{097FB899-7A08-46C1-A944-E6D0A522D31A}"/>
                </a:ext>
              </a:extLst>
            </p:cNvPr>
            <p:cNvSpPr txBox="1"/>
            <p:nvPr/>
          </p:nvSpPr>
          <p:spPr>
            <a:xfrm>
              <a:off x="3214547" y="4676110"/>
              <a:ext cx="2852066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>
                <a:tabLst>
                  <a:tab pos="4114800" algn="r"/>
                </a:tabLst>
                <a:defRPr sz="3000" b="1">
                  <a:solidFill>
                    <a:schemeClr val="bg1"/>
                  </a:solidFill>
                  <a:effectLst>
                    <a:outerShdw dist="12700" dir="2700000" algn="tl" rotWithShape="0">
                      <a:prstClr val="black"/>
                    </a:outerShdw>
                  </a:effectLst>
                  <a:latin typeface="Candara" panose="020E0502030303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defTabSz="685800">
                <a:tabLst>
                  <a:tab pos="3086100" algn="r"/>
                </a:tabLst>
                <a:defRPr/>
              </a:pPr>
              <a:r>
                <a:rPr lang="en-US" sz="1800" b="0" dirty="0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rPr>
                <a:t>LinkedIn.com/in/</a:t>
              </a:r>
              <a:r>
                <a:rPr lang="en-US" sz="1800" b="0" dirty="0" err="1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rPr>
                <a:t>SheriTingle</a:t>
              </a:r>
              <a:r>
                <a:rPr lang="en-US" sz="1800" b="0" dirty="0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  <a:sym typeface="Wingdings" panose="05000000000000000000" pitchFamily="2" charset="2"/>
                </a:rPr>
                <a:t> </a:t>
              </a:r>
              <a:endParaRPr lang="en-US" sz="1800" b="0" dirty="0">
                <a:solidFill>
                  <a:srgbClr val="1F3864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  <p:sp>
          <p:nvSpPr>
            <p:cNvPr id="20" name="Contact INFO">
              <a:extLst>
                <a:ext uri="{FF2B5EF4-FFF2-40B4-BE49-F238E27FC236}">
                  <a16:creationId xmlns:a16="http://schemas.microsoft.com/office/drawing/2014/main" id="{5EE87AFC-62A1-B41B-8B15-18AE996E63C8}"/>
                </a:ext>
              </a:extLst>
            </p:cNvPr>
            <p:cNvSpPr txBox="1"/>
            <p:nvPr/>
          </p:nvSpPr>
          <p:spPr>
            <a:xfrm>
              <a:off x="3214547" y="4341591"/>
              <a:ext cx="2572431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4114800" algn="r"/>
                </a:tabLst>
                <a:defRPr sz="2000" b="0">
                  <a:solidFill>
                    <a:schemeClr val="accent2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1800" dirty="0">
                  <a:solidFill>
                    <a:srgbClr val="1F3864"/>
                  </a:solidFill>
                </a:rPr>
                <a:t>SheriSpeaks@gmail.com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ABD1905-2DAC-06BF-7AB8-7AEA5B96FB5C}"/>
              </a:ext>
            </a:extLst>
          </p:cNvPr>
          <p:cNvGrpSpPr/>
          <p:nvPr/>
        </p:nvGrpSpPr>
        <p:grpSpPr>
          <a:xfrm>
            <a:off x="6140574" y="4384730"/>
            <a:ext cx="2667281" cy="566108"/>
            <a:chOff x="5971894" y="4341591"/>
            <a:chExt cx="2667281" cy="566108"/>
          </a:xfrm>
        </p:grpSpPr>
        <p:sp>
          <p:nvSpPr>
            <p:cNvPr id="19" name="Wordpress: Contact INFO">
              <a:extLst>
                <a:ext uri="{FF2B5EF4-FFF2-40B4-BE49-F238E27FC236}">
                  <a16:creationId xmlns:a16="http://schemas.microsoft.com/office/drawing/2014/main" id="{411763E1-90BE-271C-EE77-A3B912A7C70B}"/>
                </a:ext>
              </a:extLst>
            </p:cNvPr>
            <p:cNvSpPr txBox="1"/>
            <p:nvPr/>
          </p:nvSpPr>
          <p:spPr>
            <a:xfrm>
              <a:off x="5971894" y="4341591"/>
              <a:ext cx="2667281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800">
                <a:tabLst>
                  <a:tab pos="3086100" algn="r"/>
                </a:tabLst>
                <a:defRPr/>
              </a:pPr>
              <a:r>
                <a:rPr lang="en-US" dirty="0">
                  <a:solidFill>
                    <a:srgbClr val="1F3864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SheriTingle.wordpress.com</a:t>
              </a:r>
            </a:p>
          </p:txBody>
        </p:sp>
        <p:sp>
          <p:nvSpPr>
            <p:cNvPr id="21" name="Contact INFO">
              <a:extLst>
                <a:ext uri="{FF2B5EF4-FFF2-40B4-BE49-F238E27FC236}">
                  <a16:creationId xmlns:a16="http://schemas.microsoft.com/office/drawing/2014/main" id="{6A1C481D-2DE1-FFDD-56B9-46D24F4EC06A}"/>
                </a:ext>
              </a:extLst>
            </p:cNvPr>
            <p:cNvSpPr txBox="1"/>
            <p:nvPr/>
          </p:nvSpPr>
          <p:spPr>
            <a:xfrm>
              <a:off x="5971894" y="4676110"/>
              <a:ext cx="1862419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800">
                <a:tabLst>
                  <a:tab pos="3086100" algn="r"/>
                </a:tabLst>
                <a:defRPr/>
              </a:pPr>
              <a:r>
                <a:rPr lang="en-US" dirty="0">
                  <a:solidFill>
                    <a:srgbClr val="1F3864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x.com/</a:t>
              </a:r>
              <a:r>
                <a:rPr lang="en-US" dirty="0" err="1">
                  <a:solidFill>
                    <a:srgbClr val="1F3864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SheriTingle</a:t>
              </a:r>
              <a:endParaRPr lang="en-US" dirty="0">
                <a:solidFill>
                  <a:srgbClr val="1F3864"/>
                </a:soli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5C0EE38-BBC1-CA9C-467A-807FAC45A3DE}"/>
              </a:ext>
            </a:extLst>
          </p:cNvPr>
          <p:cNvGrpSpPr/>
          <p:nvPr/>
        </p:nvGrpSpPr>
        <p:grpSpPr>
          <a:xfrm>
            <a:off x="403932" y="4384730"/>
            <a:ext cx="2852066" cy="566108"/>
            <a:chOff x="457200" y="4384730"/>
            <a:chExt cx="2852066" cy="566108"/>
          </a:xfrm>
        </p:grpSpPr>
        <p:sp>
          <p:nvSpPr>
            <p:cNvPr id="18" name="LINKED: Contact INFO">
              <a:extLst>
                <a:ext uri="{FF2B5EF4-FFF2-40B4-BE49-F238E27FC236}">
                  <a16:creationId xmlns:a16="http://schemas.microsoft.com/office/drawing/2014/main" id="{96A7C07B-154D-EF2C-1F93-3C7CBEEBE7D1}"/>
                </a:ext>
              </a:extLst>
            </p:cNvPr>
            <p:cNvSpPr txBox="1"/>
            <p:nvPr/>
          </p:nvSpPr>
          <p:spPr>
            <a:xfrm>
              <a:off x="457200" y="4719249"/>
              <a:ext cx="2852066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>
                <a:tabLst>
                  <a:tab pos="4114800" algn="r"/>
                </a:tabLst>
                <a:defRPr sz="3000" b="1">
                  <a:solidFill>
                    <a:schemeClr val="bg1"/>
                  </a:solidFill>
                  <a:effectLst>
                    <a:outerShdw dist="12700" dir="2700000" algn="tl" rotWithShape="0">
                      <a:prstClr val="black"/>
                    </a:outerShdw>
                  </a:effectLst>
                  <a:latin typeface="Candara" panose="020E0502030303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defTabSz="685800">
                <a:tabLst>
                  <a:tab pos="3086100" algn="r"/>
                </a:tabLst>
                <a:defRPr/>
              </a:pPr>
              <a:r>
                <a:rPr lang="en-US" sz="1800" b="0" dirty="0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rPr>
                <a:t>Youtube.com/@WorkplaceIQ</a:t>
              </a:r>
            </a:p>
          </p:txBody>
        </p:sp>
        <p:sp>
          <p:nvSpPr>
            <p:cNvPr id="22" name="LINKED: Contact INFO">
              <a:extLst>
                <a:ext uri="{FF2B5EF4-FFF2-40B4-BE49-F238E27FC236}">
                  <a16:creationId xmlns:a16="http://schemas.microsoft.com/office/drawing/2014/main" id="{5A848319-06AF-EF2C-2172-57897CB7DA23}"/>
                </a:ext>
              </a:extLst>
            </p:cNvPr>
            <p:cNvSpPr txBox="1"/>
            <p:nvPr/>
          </p:nvSpPr>
          <p:spPr>
            <a:xfrm>
              <a:off x="457200" y="4384730"/>
              <a:ext cx="2852066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>
                <a:tabLst>
                  <a:tab pos="4114800" algn="r"/>
                </a:tabLst>
                <a:defRPr sz="3000" b="1">
                  <a:solidFill>
                    <a:schemeClr val="bg1"/>
                  </a:solidFill>
                  <a:effectLst>
                    <a:outerShdw dist="12700" dir="2700000" algn="tl" rotWithShape="0">
                      <a:prstClr val="black"/>
                    </a:outerShdw>
                  </a:effectLst>
                  <a:latin typeface="Candara" panose="020E0502030303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defTabSz="685800">
                <a:tabLst>
                  <a:tab pos="3086100" algn="r"/>
                </a:tabLst>
                <a:defRPr/>
              </a:pPr>
              <a:r>
                <a:rPr lang="en-US" sz="1800" b="0" dirty="0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rPr>
                <a:t>WorkPlaceIQSkills.com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20959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523579A-4797-E506-02B4-E025703D83C2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26" name="dk1 blue">
            <a:extLst>
              <a:ext uri="{FF2B5EF4-FFF2-40B4-BE49-F238E27FC236}">
                <a16:creationId xmlns:a16="http://schemas.microsoft.com/office/drawing/2014/main" id="{5A46B4DF-C317-8178-9D28-A24574C47C34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WhatItDoes">
            <a:extLst>
              <a:ext uri="{FF2B5EF4-FFF2-40B4-BE49-F238E27FC236}">
                <a16:creationId xmlns:a16="http://schemas.microsoft.com/office/drawing/2014/main" id="{77BF9368-1E8A-7C9A-D475-8C3CFF303515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8" name="Top box">
            <a:extLst>
              <a:ext uri="{FF2B5EF4-FFF2-40B4-BE49-F238E27FC236}">
                <a16:creationId xmlns:a16="http://schemas.microsoft.com/office/drawing/2014/main" id="{0833C6A1-B779-F94C-58BF-741581D383EA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dk2 blue">
            <a:extLst>
              <a:ext uri="{FF2B5EF4-FFF2-40B4-BE49-F238E27FC236}">
                <a16:creationId xmlns:a16="http://schemas.microsoft.com/office/drawing/2014/main" id="{E79B600F-5F37-CA85-78A2-6BA2ED52A310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:DEMO">
            <a:extLst>
              <a:ext uri="{FF2B5EF4-FFF2-40B4-BE49-F238E27FC236}">
                <a16:creationId xmlns:a16="http://schemas.microsoft.com/office/drawing/2014/main" id="{A696B57D-3D81-728C-41DA-9C3EA79C0B83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1" name="bottom box">
            <a:extLst>
              <a:ext uri="{FF2B5EF4-FFF2-40B4-BE49-F238E27FC236}">
                <a16:creationId xmlns:a16="http://schemas.microsoft.com/office/drawing/2014/main" id="{B4CBCE47-D997-CAB9-3FFF-800CA6E8D713}"/>
              </a:ext>
            </a:extLst>
          </p:cNvPr>
          <p:cNvSpPr/>
          <p:nvPr/>
        </p:nvSpPr>
        <p:spPr>
          <a:xfrm>
            <a:off x="182880" y="2350769"/>
            <a:ext cx="8778240" cy="1727835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5</a:t>
            </a:r>
          </a:p>
        </p:txBody>
      </p:sp>
      <p:sp>
        <p:nvSpPr>
          <p:cNvPr id="6" name="Text 4"/>
          <p:cNvSpPr/>
          <p:nvPr/>
        </p:nvSpPr>
        <p:spPr>
          <a:xfrm>
            <a:off x="2421256" y="45720"/>
            <a:ext cx="672274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Quick Access Toolbar — One-Click Access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43000"/>
            <a:ext cx="8503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The QAT is above the ribbon. Add any command so it's always visible. Right-click any ribbon command → Add to Quick Access Toolbar.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92680"/>
            <a:ext cx="8503920" cy="16078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Add these to your QAT right now:</a:t>
            </a:r>
          </a:p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• Bold  •  Table  •  Print Preview</a:t>
            </a:r>
          </a:p>
          <a:p>
            <a:endParaRPr lang="en-US" dirty="0">
              <a:solidFill>
                <a:srgbClr val="222222"/>
              </a:solidFill>
              <a:latin typeface="Arial" pitchFamily="34" charset="0"/>
              <a:cs typeface="Arial" pitchFamily="34" charset="-120"/>
            </a:endParaRPr>
          </a:p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To customize further: click the dropdown arrow on the QAT → More Commands → choose any Office command from the full list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Power tip: reorder QAT items by dragging. The first 9 items also get keyboard shortcuts: Alt + 1 through Alt + 9.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016F6BC-E46E-F721-C9FA-667248A07768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26" name="dk1 blue">
            <a:extLst>
              <a:ext uri="{FF2B5EF4-FFF2-40B4-BE49-F238E27FC236}">
                <a16:creationId xmlns:a16="http://schemas.microsoft.com/office/drawing/2014/main" id="{3AA836EA-564A-B2CE-5BD6-1AC673C4F372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WhatItDoes">
            <a:extLst>
              <a:ext uri="{FF2B5EF4-FFF2-40B4-BE49-F238E27FC236}">
                <a16:creationId xmlns:a16="http://schemas.microsoft.com/office/drawing/2014/main" id="{24629116-178C-CCF1-CFC1-26EF80FCCD1B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8" name="Top box">
            <a:extLst>
              <a:ext uri="{FF2B5EF4-FFF2-40B4-BE49-F238E27FC236}">
                <a16:creationId xmlns:a16="http://schemas.microsoft.com/office/drawing/2014/main" id="{5D7A1B98-1E5B-0B24-72BB-AF5AA8AA869C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dk2 blue">
            <a:extLst>
              <a:ext uri="{FF2B5EF4-FFF2-40B4-BE49-F238E27FC236}">
                <a16:creationId xmlns:a16="http://schemas.microsoft.com/office/drawing/2014/main" id="{0AE88402-6001-0893-8FD2-F3DB5D020AE9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:DEMO">
            <a:extLst>
              <a:ext uri="{FF2B5EF4-FFF2-40B4-BE49-F238E27FC236}">
                <a16:creationId xmlns:a16="http://schemas.microsoft.com/office/drawing/2014/main" id="{40EFC623-C363-0831-7E38-9237596F6268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1" name="bottom box">
            <a:extLst>
              <a:ext uri="{FF2B5EF4-FFF2-40B4-BE49-F238E27FC236}">
                <a16:creationId xmlns:a16="http://schemas.microsoft.com/office/drawing/2014/main" id="{9973E58E-E40A-B0B1-446C-F3782D1BD316}"/>
              </a:ext>
            </a:extLst>
          </p:cNvPr>
          <p:cNvSpPr/>
          <p:nvPr/>
        </p:nvSpPr>
        <p:spPr>
          <a:xfrm>
            <a:off x="182880" y="2350770"/>
            <a:ext cx="8778240" cy="186309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6</a:t>
            </a:r>
          </a:p>
        </p:txBody>
      </p:sp>
      <p:sp>
        <p:nvSpPr>
          <p:cNvPr id="6" name="Text 4"/>
          <p:cNvSpPr/>
          <p:nvPr/>
        </p:nvSpPr>
        <p:spPr>
          <a:xfrm>
            <a:off x="3973830" y="45720"/>
            <a:ext cx="517017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Dictation Tool — Type by Talking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6967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Home tab → Dictation. Office listens and types what you say in real time. Works in Word, PowerPoint, and Outlook.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88870"/>
            <a:ext cx="8503920" cy="193167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Turn it on and say this out loud: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"The invoice for account 4821 is 47 days past due. Please escalate to collections. New paragraph. Contact the client by Friday."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Notice: punctuation commands work. Speak naturally — pause briefly between sentences.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Supports punctuation commands: say 'period,' 'comma,' 'new line.'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Dictation speed: ~150 words per minute speaking vs. ~40 typing. Collection letters, credit notes, meeting summaries — all faster by voice.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B3839F-5FC1-3649-EF2D-C2BA03BE963F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26" name="dk1 blue">
            <a:extLst>
              <a:ext uri="{FF2B5EF4-FFF2-40B4-BE49-F238E27FC236}">
                <a16:creationId xmlns:a16="http://schemas.microsoft.com/office/drawing/2014/main" id="{2100454A-082C-FFFF-189B-6517AE580614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WhatItDoes">
            <a:extLst>
              <a:ext uri="{FF2B5EF4-FFF2-40B4-BE49-F238E27FC236}">
                <a16:creationId xmlns:a16="http://schemas.microsoft.com/office/drawing/2014/main" id="{0D9AD215-DF22-B065-1CAB-1771BDC7D6AC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8" name="Top box">
            <a:extLst>
              <a:ext uri="{FF2B5EF4-FFF2-40B4-BE49-F238E27FC236}">
                <a16:creationId xmlns:a16="http://schemas.microsoft.com/office/drawing/2014/main" id="{51989601-F5BB-31A8-63EC-B51E579F4146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dk2 blue">
            <a:extLst>
              <a:ext uri="{FF2B5EF4-FFF2-40B4-BE49-F238E27FC236}">
                <a16:creationId xmlns:a16="http://schemas.microsoft.com/office/drawing/2014/main" id="{22550042-B630-3E6D-AC34-C9FDD57FC4B3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:DEMO">
            <a:extLst>
              <a:ext uri="{FF2B5EF4-FFF2-40B4-BE49-F238E27FC236}">
                <a16:creationId xmlns:a16="http://schemas.microsoft.com/office/drawing/2014/main" id="{38DFE9CB-6FE0-3E83-A5C0-866DA62A209D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1" name="bottom box">
            <a:extLst>
              <a:ext uri="{FF2B5EF4-FFF2-40B4-BE49-F238E27FC236}">
                <a16:creationId xmlns:a16="http://schemas.microsoft.com/office/drawing/2014/main" id="{66EF99F9-0A0E-3113-9D35-6630ADA9AD1D}"/>
              </a:ext>
            </a:extLst>
          </p:cNvPr>
          <p:cNvSpPr/>
          <p:nvPr/>
        </p:nvSpPr>
        <p:spPr>
          <a:xfrm>
            <a:off x="182880" y="2350770"/>
            <a:ext cx="8778240" cy="213360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7</a:t>
            </a:r>
          </a:p>
        </p:txBody>
      </p:sp>
      <p:sp>
        <p:nvSpPr>
          <p:cNvPr id="6" name="Text 4"/>
          <p:cNvSpPr/>
          <p:nvPr/>
        </p:nvSpPr>
        <p:spPr>
          <a:xfrm>
            <a:off x="2554605" y="45720"/>
            <a:ext cx="658939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Format Painter — Copy Any Style Instantly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22045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text with formatting you like → click the Format Painter brush (Home tab) → click text you want to match. 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96490"/>
            <a:ext cx="8503920" cy="2087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 the companion Word file: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on 'Account Status: OVERDUE' (styled header)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Format Painter (the paintbrush on the Home tab)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the plain 'account status: overdue' text in column 2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Watch it transform instantly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One click copies font, size, color, bold, spacing — everything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Double-click the painter to keep it active and paint multiple items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Also works for cell styles in Excel and shape formatting in PowerPoint.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C3BF173-94FB-C5EF-C2A5-127DF59EBCA2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7" name="Top box">
            <a:extLst>
              <a:ext uri="{FF2B5EF4-FFF2-40B4-BE49-F238E27FC236}">
                <a16:creationId xmlns:a16="http://schemas.microsoft.com/office/drawing/2014/main" id="{67D13F53-D4C4-7E20-F46F-784B1DABB453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dk1 blue">
            <a:extLst>
              <a:ext uri="{FF2B5EF4-FFF2-40B4-BE49-F238E27FC236}">
                <a16:creationId xmlns:a16="http://schemas.microsoft.com/office/drawing/2014/main" id="{9C5C8010-C716-A551-F1EE-E3960BAFB79B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WhatItDoes">
            <a:extLst>
              <a:ext uri="{FF2B5EF4-FFF2-40B4-BE49-F238E27FC236}">
                <a16:creationId xmlns:a16="http://schemas.microsoft.com/office/drawing/2014/main" id="{448B27C7-2E1E-2E1E-D3DD-809615D2D88F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9" name="dk2 blue">
            <a:extLst>
              <a:ext uri="{FF2B5EF4-FFF2-40B4-BE49-F238E27FC236}">
                <a16:creationId xmlns:a16="http://schemas.microsoft.com/office/drawing/2014/main" id="{DD6B4297-A0A1-F8EA-5222-69E4317CA331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:DEMO">
            <a:extLst>
              <a:ext uri="{FF2B5EF4-FFF2-40B4-BE49-F238E27FC236}">
                <a16:creationId xmlns:a16="http://schemas.microsoft.com/office/drawing/2014/main" id="{5207A604-880C-CB5A-5E3C-19C369BC5291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1" name="bottom box">
            <a:extLst>
              <a:ext uri="{FF2B5EF4-FFF2-40B4-BE49-F238E27FC236}">
                <a16:creationId xmlns:a16="http://schemas.microsoft.com/office/drawing/2014/main" id="{AAAACCC5-EA75-F60C-6692-55B96E3E717A}"/>
              </a:ext>
            </a:extLst>
          </p:cNvPr>
          <p:cNvSpPr/>
          <p:nvPr/>
        </p:nvSpPr>
        <p:spPr>
          <a:xfrm>
            <a:off x="182880" y="2350770"/>
            <a:ext cx="8778240" cy="196977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8</a:t>
            </a:r>
          </a:p>
        </p:txBody>
      </p:sp>
      <p:sp>
        <p:nvSpPr>
          <p:cNvPr id="6" name="Text 4"/>
          <p:cNvSpPr/>
          <p:nvPr/>
        </p:nvSpPr>
        <p:spPr>
          <a:xfrm>
            <a:off x="3221355" y="45720"/>
            <a:ext cx="592264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AutoCorrect — Set Up Text Shortcuts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41095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File → Options → Proofing → AutoCorrect Options. Type a short code → Office replaces it automatically with your full phrase every time you type it.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96490"/>
            <a:ext cx="8503920" cy="19240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Set these up: (File → Options → Proofing → AutoCorrect Options → Add):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dso</a:t>
            </a: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  →  Days Sales Outstanding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nac</a:t>
            </a: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  →  National Association of Credit Managers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terms30  →  Net 30 — Payment due within 30 days of invoice date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22222"/>
              </a:solidFill>
              <a:latin typeface="Arial" pitchFamily="34" charset="0"/>
              <a:cs typeface="Arial" pitchFamily="34" charset="-120"/>
            </a:endParaRPr>
          </a:p>
          <a:p>
            <a:pPr marL="112713"/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Then type 'dso' + spacebar and watch it expand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Set up once, save minutes every day. Works across all Office apps — your shortcuts travel with your profile.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BA2F22F-71B8-87B8-3049-B298C6348B25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26" name="dk1 blue">
            <a:extLst>
              <a:ext uri="{FF2B5EF4-FFF2-40B4-BE49-F238E27FC236}">
                <a16:creationId xmlns:a16="http://schemas.microsoft.com/office/drawing/2014/main" id="{4F4AB05E-1615-CC48-C2DE-741FC8DD17C5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WhatItDoes">
            <a:extLst>
              <a:ext uri="{FF2B5EF4-FFF2-40B4-BE49-F238E27FC236}">
                <a16:creationId xmlns:a16="http://schemas.microsoft.com/office/drawing/2014/main" id="{E1ECDADB-CA79-A72A-CE45-05E729AB70FB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8" name="Top box">
            <a:extLst>
              <a:ext uri="{FF2B5EF4-FFF2-40B4-BE49-F238E27FC236}">
                <a16:creationId xmlns:a16="http://schemas.microsoft.com/office/drawing/2014/main" id="{265BC6E3-25EC-8680-7140-DDC80F3AB91D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dk2 blue">
            <a:extLst>
              <a:ext uri="{FF2B5EF4-FFF2-40B4-BE49-F238E27FC236}">
                <a16:creationId xmlns:a16="http://schemas.microsoft.com/office/drawing/2014/main" id="{149A52A9-3392-B7F3-3D88-8CF1A32E2F3F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:DEMO">
            <a:extLst>
              <a:ext uri="{FF2B5EF4-FFF2-40B4-BE49-F238E27FC236}">
                <a16:creationId xmlns:a16="http://schemas.microsoft.com/office/drawing/2014/main" id="{C3A6A544-9B4A-4A08-11ED-39EDAB21556F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1" name="bottom box">
            <a:extLst>
              <a:ext uri="{FF2B5EF4-FFF2-40B4-BE49-F238E27FC236}">
                <a16:creationId xmlns:a16="http://schemas.microsoft.com/office/drawing/2014/main" id="{9B3978F0-4A78-017A-2AD9-77CBCB3978FB}"/>
              </a:ext>
            </a:extLst>
          </p:cNvPr>
          <p:cNvSpPr/>
          <p:nvPr/>
        </p:nvSpPr>
        <p:spPr>
          <a:xfrm>
            <a:off x="182880" y="2350770"/>
            <a:ext cx="8778240" cy="2161206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9</a:t>
            </a:r>
          </a:p>
        </p:txBody>
      </p:sp>
      <p:sp>
        <p:nvSpPr>
          <p:cNvPr id="6" name="Text 4"/>
          <p:cNvSpPr/>
          <p:nvPr/>
        </p:nvSpPr>
        <p:spPr>
          <a:xfrm>
            <a:off x="2697480" y="45720"/>
            <a:ext cx="6446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Styles — Format Everything Consistently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200150"/>
            <a:ext cx="8503920" cy="56650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Styles are formatting presets you apply with one click. Change a Style definition once → every paragraph using it updates automatically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96490"/>
            <a:ext cx="8503920" cy="200683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PowerPoint uses the slide master and Excel uses cell styles</a:t>
            </a:r>
          </a:p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Watch Styles work live: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anywhere in a Section heading in the Word file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Look at the Styles gallery — 'Heading 1' is highlighted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Right-click 'Heading 1' → Modify → change the font color to dark red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Watch ALL Section headings update instantly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Undo to restore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Without Styles: change 20 headings one at a time. With Styles: change all 20 in 3 seconds.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4E41FDF-F5DC-66D1-6D21-58E3CA38E076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26" name="dk1 blue">
            <a:extLst>
              <a:ext uri="{FF2B5EF4-FFF2-40B4-BE49-F238E27FC236}">
                <a16:creationId xmlns:a16="http://schemas.microsoft.com/office/drawing/2014/main" id="{BE66894A-7D71-C4F8-B391-176E7C0D3FD4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WhatItDoes">
            <a:extLst>
              <a:ext uri="{FF2B5EF4-FFF2-40B4-BE49-F238E27FC236}">
                <a16:creationId xmlns:a16="http://schemas.microsoft.com/office/drawing/2014/main" id="{E8FF75D0-A3F6-3D3E-1CF0-2AA5320F8CC3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8" name="Top box">
            <a:extLst>
              <a:ext uri="{FF2B5EF4-FFF2-40B4-BE49-F238E27FC236}">
                <a16:creationId xmlns:a16="http://schemas.microsoft.com/office/drawing/2014/main" id="{583455D3-1E51-14FB-61DF-AEEE6474DB4C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dk2 blue">
            <a:extLst>
              <a:ext uri="{FF2B5EF4-FFF2-40B4-BE49-F238E27FC236}">
                <a16:creationId xmlns:a16="http://schemas.microsoft.com/office/drawing/2014/main" id="{FAAB85DB-ECE2-5655-4CDE-0D6CCA4E4101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:DEMO">
            <a:extLst>
              <a:ext uri="{FF2B5EF4-FFF2-40B4-BE49-F238E27FC236}">
                <a16:creationId xmlns:a16="http://schemas.microsoft.com/office/drawing/2014/main" id="{552A7F69-45E0-E8BB-3B41-E18C26380DA2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1" name="bottom box">
            <a:extLst>
              <a:ext uri="{FF2B5EF4-FFF2-40B4-BE49-F238E27FC236}">
                <a16:creationId xmlns:a16="http://schemas.microsoft.com/office/drawing/2014/main" id="{1902D43F-82D7-8602-0994-B9A6B41A3040}"/>
              </a:ext>
            </a:extLst>
          </p:cNvPr>
          <p:cNvSpPr/>
          <p:nvPr/>
        </p:nvSpPr>
        <p:spPr>
          <a:xfrm>
            <a:off x="182880" y="2350770"/>
            <a:ext cx="8778240" cy="242697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10</a:t>
            </a:r>
          </a:p>
        </p:txBody>
      </p:sp>
      <p:sp>
        <p:nvSpPr>
          <p:cNvPr id="6" name="Text 4"/>
          <p:cNvSpPr/>
          <p:nvPr/>
        </p:nvSpPr>
        <p:spPr>
          <a:xfrm>
            <a:off x="3964305" y="45720"/>
            <a:ext cx="517969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Themes — Coordinate the Look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7729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A Theme applies a coordinated color palette, font pair, and effect set across your entire file — affecting charts, tables, shapes, and text simultaneously.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409824"/>
            <a:ext cx="8503920" cy="236791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Try it in Word or here in PowerPoint: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the Design tab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Hover over any theme in the gallery — live preview shows the change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'Facet' — notice colors, fonts, and table styles all change together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Try 'Retrospect' and 'Slate'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Pick your favorite or press Undo to go back</a:t>
            </a:r>
          </a:p>
          <a:p>
            <a:endParaRPr lang="en-US" dirty="0">
              <a:solidFill>
                <a:srgbClr val="222222"/>
              </a:solidFill>
              <a:latin typeface="Arial" pitchFamily="34" charset="0"/>
              <a:cs typeface="Arial" pitchFamily="34" charset="-120"/>
            </a:endParaRPr>
          </a:p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You can also customize: Design → Colors → Create New Theme Colors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77774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Themes travel with the file. Send the file to anyone and your branding stays intact.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6F3AA64-0C25-C3A8-551A-6A9931890CA0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26" name="dk1 blue">
            <a:extLst>
              <a:ext uri="{FF2B5EF4-FFF2-40B4-BE49-F238E27FC236}">
                <a16:creationId xmlns:a16="http://schemas.microsoft.com/office/drawing/2014/main" id="{9511EAE9-2DA1-D9B0-C4D0-7ABFFC47B776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WhatItDoes">
            <a:extLst>
              <a:ext uri="{FF2B5EF4-FFF2-40B4-BE49-F238E27FC236}">
                <a16:creationId xmlns:a16="http://schemas.microsoft.com/office/drawing/2014/main" id="{0A66658C-72A0-860B-28CE-BBB81DB77C41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8" name="Top box">
            <a:extLst>
              <a:ext uri="{FF2B5EF4-FFF2-40B4-BE49-F238E27FC236}">
                <a16:creationId xmlns:a16="http://schemas.microsoft.com/office/drawing/2014/main" id="{9C3B6ED8-081F-2BEC-8A08-F65D36A86118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dk2 blue">
            <a:extLst>
              <a:ext uri="{FF2B5EF4-FFF2-40B4-BE49-F238E27FC236}">
                <a16:creationId xmlns:a16="http://schemas.microsoft.com/office/drawing/2014/main" id="{56138DE7-E8AA-CA37-AE19-E1760A8C4939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:DEMO">
            <a:extLst>
              <a:ext uri="{FF2B5EF4-FFF2-40B4-BE49-F238E27FC236}">
                <a16:creationId xmlns:a16="http://schemas.microsoft.com/office/drawing/2014/main" id="{D49BFFBD-B2F8-4848-C9F2-F919709ADE14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1" name="bottom box">
            <a:extLst>
              <a:ext uri="{FF2B5EF4-FFF2-40B4-BE49-F238E27FC236}">
                <a16:creationId xmlns:a16="http://schemas.microsoft.com/office/drawing/2014/main" id="{67D5D532-BCF8-C2DC-85B7-4AF8945AA65E}"/>
              </a:ext>
            </a:extLst>
          </p:cNvPr>
          <p:cNvSpPr/>
          <p:nvPr/>
        </p:nvSpPr>
        <p:spPr>
          <a:xfrm>
            <a:off x="182880" y="2350769"/>
            <a:ext cx="8778240" cy="1969771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11</a:t>
            </a:r>
          </a:p>
        </p:txBody>
      </p:sp>
      <p:sp>
        <p:nvSpPr>
          <p:cNvPr id="6" name="Text 4"/>
          <p:cNvSpPr/>
          <p:nvPr/>
        </p:nvSpPr>
        <p:spPr>
          <a:xfrm>
            <a:off x="2286000" y="45720"/>
            <a:ext cx="6675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Templates — Start Smart, Not from Scratch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200150"/>
            <a:ext cx="8503920" cy="6572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File → New → search for any template. Microsoft has thousands of professional layouts. Customize the placeholder text and you're done.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442210"/>
            <a:ext cx="8503920" cy="187833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Search these templates right now (File → New):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Invoice — ready-to-use invoice with auto-numbering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Collection letter — formatted past-due letter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Executive report — polished report layout</a:t>
            </a:r>
          </a:p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Once you customize one: File → Save As → Word/Excel/PPT Template — shows in 'Personal' templates forever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Good template + good content = professional output in minutes. Don't build from scratch what Microsoft already built for you.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73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453A25-DE9B-47DF-78EF-B7F5A09B5AA8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62000">
                <a:srgbClr val="7AADF2"/>
              </a:gs>
              <a:gs pos="16000">
                <a:srgbClr val="1A73E8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2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365760" y="1463040"/>
            <a:ext cx="8412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200" b="1" dirty="0">
                <a:solidFill>
                  <a:srgbClr val="FFFFFF"/>
                </a:solidFill>
                <a:effectLst>
                  <a:outerShdw blurRad="12700" dist="38100" dir="2700000" algn="tl" rotWithShape="0">
                    <a:prstClr val="black"/>
                  </a:outerShdw>
                </a:effectLst>
                <a:latin typeface="Arial Black" pitchFamily="34" charset="0"/>
              </a:rPr>
              <a:t>Word Workflows</a:t>
            </a:r>
          </a:p>
        </p:txBody>
      </p:sp>
      <p:sp>
        <p:nvSpPr>
          <p:cNvPr id="5" name="Shape 3"/>
          <p:cNvSpPr/>
          <p:nvPr/>
        </p:nvSpPr>
        <p:spPr>
          <a:xfrm>
            <a:off x="365760" y="2606040"/>
            <a:ext cx="60350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74320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Formatting, navigation, automation &amp; connections</a:t>
            </a:r>
            <a:endParaRPr lang="en-US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161526-DDB5-B0A2-C029-629F1FA82F34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1A73E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4">
            <a:extLst>
              <a:ext uri="{FF2B5EF4-FFF2-40B4-BE49-F238E27FC236}">
                <a16:creationId xmlns:a16="http://schemas.microsoft.com/office/drawing/2014/main" id="{32D4ED97-1C39-0427-BF90-996A6A076D87}"/>
              </a:ext>
            </a:extLst>
          </p:cNvPr>
          <p:cNvSpPr/>
          <p:nvPr/>
        </p:nvSpPr>
        <p:spPr>
          <a:xfrm>
            <a:off x="3133817" y="4143845"/>
            <a:ext cx="582197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2400" i="1" dirty="0">
                <a:solidFill>
                  <a:schemeClr val="bg1"/>
                </a:solidFill>
                <a:latin typeface="Arial" pitchFamily="34" charset="0"/>
                <a:cs typeface="Arial" pitchFamily="34" charset="-120"/>
              </a:rPr>
              <a:t>Go to WORD to practice these tools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93C6B90C-267F-D61A-DA74-A7598C9D1443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7" name="topblueBOX"/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:WhatItDoes"/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9" name="TopTEXT Behind"/>
          <p:cNvSpPr/>
          <p:nvPr/>
        </p:nvSpPr>
        <p:spPr>
          <a:xfrm>
            <a:off x="182880" y="1118616"/>
            <a:ext cx="8778240" cy="767334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BottomBlueBOX"/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:Demo"/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3" name="BottomBOXbehind"/>
          <p:cNvSpPr/>
          <p:nvPr/>
        </p:nvSpPr>
        <p:spPr>
          <a:xfrm>
            <a:off x="182880" y="2350770"/>
            <a:ext cx="8778240" cy="45720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1A73E8"/>
                </a:solidFill>
                <a:effectLst>
                  <a:outerShdw blurRad="25400" dist="12700" dir="2700000" algn="tl" rotWithShape="0">
                    <a:prstClr val="black"/>
                  </a:outerShdw>
                </a:effectLst>
                <a:latin typeface="Arial" pitchFamily="34" charset="0"/>
                <a:cs typeface="Arial" pitchFamily="34" charset="-120"/>
              </a:rPr>
              <a:t>WORD</a:t>
            </a:r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12</a:t>
            </a:r>
          </a:p>
        </p:txBody>
      </p:sp>
      <p:sp>
        <p:nvSpPr>
          <p:cNvPr id="6" name="Text 4"/>
          <p:cNvSpPr/>
          <p:nvPr/>
        </p:nvSpPr>
        <p:spPr>
          <a:xfrm>
            <a:off x="2257424" y="45720"/>
            <a:ext cx="670369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fr-FR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Styles for Consistent Formatting</a:t>
            </a:r>
            <a:endParaRPr lang="en-US" sz="3000" b="1" dirty="0">
              <a:solidFill>
                <a:schemeClr val="bg1"/>
              </a:solidFill>
              <a:effectLst>
                <a:outerShdw blurRad="25400" dist="12700" dir="2700000" algn="tl" rotWithShape="0">
                  <a:prstClr val="black">
                    <a:alpha val="98000"/>
                  </a:prst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320040" y="1156716"/>
            <a:ext cx="8503920" cy="563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You already saw Styles in Section 1. In Word, they are even more powerful to reformat the entire document in seconds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43150"/>
            <a:ext cx="8503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Go to the NACM Word Teaching File for examples to follow.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282440"/>
            <a:ext cx="8778240" cy="746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For long credit policy documents, collection procedures, or annual reports — Styles + Navigation Pane = instant navigation without scrolling.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177EC2-2B53-549D-F462-A5727F7F1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322BE30-3913-275D-6AAB-3F3A05B6A88A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16" name="topblueBOX">
            <a:extLst>
              <a:ext uri="{FF2B5EF4-FFF2-40B4-BE49-F238E27FC236}">
                <a16:creationId xmlns:a16="http://schemas.microsoft.com/office/drawing/2014/main" id="{B0134648-F8A0-B480-5F99-E98E496ABBEF}"/>
              </a:ext>
            </a:extLst>
          </p:cNvPr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:WhatItDoes">
            <a:extLst>
              <a:ext uri="{FF2B5EF4-FFF2-40B4-BE49-F238E27FC236}">
                <a16:creationId xmlns:a16="http://schemas.microsoft.com/office/drawing/2014/main" id="{FB934F1A-F5D8-8F09-6586-A1F19ECD4A41}"/>
              </a:ext>
            </a:extLst>
          </p:cNvPr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18" name="TopTEXT Behind">
            <a:extLst>
              <a:ext uri="{FF2B5EF4-FFF2-40B4-BE49-F238E27FC236}">
                <a16:creationId xmlns:a16="http://schemas.microsoft.com/office/drawing/2014/main" id="{AFBCD9FD-3457-D2F0-1747-0023E5C7BD32}"/>
              </a:ext>
            </a:extLst>
          </p:cNvPr>
          <p:cNvSpPr/>
          <p:nvPr/>
        </p:nvSpPr>
        <p:spPr>
          <a:xfrm>
            <a:off x="182880" y="1118616"/>
            <a:ext cx="8778240" cy="767334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BottomBlueBOX">
            <a:extLst>
              <a:ext uri="{FF2B5EF4-FFF2-40B4-BE49-F238E27FC236}">
                <a16:creationId xmlns:a16="http://schemas.microsoft.com/office/drawing/2014/main" id="{16F4BF9A-9E5D-74CF-0E95-757AB777FE23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:Demo">
            <a:extLst>
              <a:ext uri="{FF2B5EF4-FFF2-40B4-BE49-F238E27FC236}">
                <a16:creationId xmlns:a16="http://schemas.microsoft.com/office/drawing/2014/main" id="{5B453585-B5EE-2397-E25D-01040BB1E330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21" name="BottomBOXbehind">
            <a:extLst>
              <a:ext uri="{FF2B5EF4-FFF2-40B4-BE49-F238E27FC236}">
                <a16:creationId xmlns:a16="http://schemas.microsoft.com/office/drawing/2014/main" id="{91F9205B-1D77-3D5B-E5F2-AB28C93F92B4}"/>
              </a:ext>
            </a:extLst>
          </p:cNvPr>
          <p:cNvSpPr/>
          <p:nvPr/>
        </p:nvSpPr>
        <p:spPr>
          <a:xfrm>
            <a:off x="182880" y="2350770"/>
            <a:ext cx="8778240" cy="238125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8A5C9E4E-E591-9B7D-6ECA-85CC8C291F16}"/>
              </a:ext>
            </a:extLst>
          </p:cNvPr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A8B845B-FF88-0BF9-FC14-A77EE82B208A}"/>
              </a:ext>
            </a:extLst>
          </p:cNvPr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0EE0F96-1C2F-B5F0-4810-5FCBA2CDD5BA}"/>
              </a:ext>
            </a:extLst>
          </p:cNvPr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1A73E8"/>
                </a:solidFill>
                <a:effectLst>
                  <a:outerShdw blurRad="25400" dist="12700" dir="2700000" algn="tl" rotWithShape="0">
                    <a:prstClr val="black"/>
                  </a:outerShdw>
                </a:effectLst>
                <a:latin typeface="Arial" pitchFamily="34" charset="0"/>
                <a:cs typeface="Arial" pitchFamily="34" charset="-120"/>
              </a:rPr>
              <a:t>WORD</a:t>
            </a: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4EBEE13D-2A8A-0995-9E4D-344776B5BF5B}"/>
              </a:ext>
            </a:extLst>
          </p:cNvPr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13</a:t>
            </a: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3EC253B5-60AC-6EBA-0801-DA06ECDA0CED}"/>
              </a:ext>
            </a:extLst>
          </p:cNvPr>
          <p:cNvSpPr/>
          <p:nvPr/>
        </p:nvSpPr>
        <p:spPr>
          <a:xfrm>
            <a:off x="2392681" y="45720"/>
            <a:ext cx="6751319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Quick Parts — Insert Reusable Text Blocks</a:t>
            </a:r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2EC31FCB-E241-3A28-DA5F-13090131ED4A}"/>
              </a:ext>
            </a:extLst>
          </p:cNvPr>
          <p:cNvSpPr/>
          <p:nvPr/>
        </p:nvSpPr>
        <p:spPr>
          <a:xfrm>
            <a:off x="320040" y="1133475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Save any block of text as a Quick Part: select text → Insert → Quick Parts → Save Selection. Give it a name. Next time: Insert → Quick Parts → click it.</a:t>
            </a:r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CFE237A5-159F-5F8D-9593-0D3F3EF1E26C}"/>
              </a:ext>
            </a:extLst>
          </p:cNvPr>
          <p:cNvSpPr/>
          <p:nvPr/>
        </p:nvSpPr>
        <p:spPr>
          <a:xfrm>
            <a:off x="320040" y="2421254"/>
            <a:ext cx="8503920" cy="231076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Create a Quick Part right now: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Type this: 'Payment is due within 30 days. A 1.5% monthly service charge applies to overdue balances.'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Select all of it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Insert → Quick Parts → Save Selection → name it 'PayTerms'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Delete the text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Insert → Quick Parts → click 'PayTerms' — it's back instantly</a:t>
            </a:r>
          </a:p>
          <a:p>
            <a:pPr marL="112713"/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Create 5-10 of these and your letter drafting time drops dramatically</a:t>
            </a:r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A873B5DE-C148-FD54-F343-049925E296AD}"/>
              </a:ext>
            </a:extLst>
          </p:cNvPr>
          <p:cNvSpPr/>
          <p:nvPr/>
        </p:nvSpPr>
        <p:spPr>
          <a:xfrm>
            <a:off x="182880" y="473202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Quick Parts persist in all files. Build your library once and use it forever.</a:t>
            </a:r>
          </a:p>
        </p:txBody>
      </p:sp>
    </p:spTree>
    <p:extLst>
      <p:ext uri="{BB962C8B-B14F-4D97-AF65-F5344CB8AC3E}">
        <p14:creationId xmlns:p14="http://schemas.microsoft.com/office/powerpoint/2010/main" val="142311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38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258970-00B5-B382-DA57-D38EE7E2C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A7FEA6-41CD-CCB9-C381-72B2D1C644A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100000">
                <a:srgbClr val="355EA9"/>
              </a:gs>
              <a:gs pos="46000">
                <a:srgbClr val="1F3864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D6C29D4-2F2D-5C83-782E-C19CE0466B78}"/>
              </a:ext>
            </a:extLst>
          </p:cNvPr>
          <p:cNvSpPr/>
          <p:nvPr/>
        </p:nvSpPr>
        <p:spPr>
          <a:xfrm>
            <a:off x="62144" y="4190260"/>
            <a:ext cx="9081856" cy="953240"/>
          </a:xfrm>
          <a:prstGeom prst="rect">
            <a:avLst/>
          </a:prstGeom>
          <a:solidFill>
            <a:srgbClr val="DFE7F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B7B0EC06-2AFE-589B-9283-F9603EA9E17E}"/>
              </a:ext>
            </a:extLst>
          </p:cNvPr>
          <p:cNvSpPr/>
          <p:nvPr/>
        </p:nvSpPr>
        <p:spPr>
          <a:xfrm>
            <a:off x="403932" y="102832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NACM 2026 Conference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4A5CC9B-2F97-40A7-F8A2-842173E092CE}"/>
              </a:ext>
            </a:extLst>
          </p:cNvPr>
          <p:cNvSpPr/>
          <p:nvPr/>
        </p:nvSpPr>
        <p:spPr>
          <a:xfrm>
            <a:off x="396832" y="3613053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Presented by Sheri Tingle  |  WorkplaceIQ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775B48-0608-0710-0A57-202222104316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1F386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F860F02-0442-47E0-A4A6-5FA68D6DE412}"/>
              </a:ext>
            </a:extLst>
          </p:cNvPr>
          <p:cNvGrpSpPr/>
          <p:nvPr/>
        </p:nvGrpSpPr>
        <p:grpSpPr>
          <a:xfrm>
            <a:off x="3272253" y="4384730"/>
            <a:ext cx="2852066" cy="566108"/>
            <a:chOff x="3214547" y="4341591"/>
            <a:chExt cx="2852066" cy="566108"/>
          </a:xfrm>
        </p:grpSpPr>
        <p:sp>
          <p:nvSpPr>
            <p:cNvPr id="17" name="LINKED: Contact INFO">
              <a:extLst>
                <a:ext uri="{FF2B5EF4-FFF2-40B4-BE49-F238E27FC236}">
                  <a16:creationId xmlns:a16="http://schemas.microsoft.com/office/drawing/2014/main" id="{F25F3621-10EB-FF1B-BAA7-F98F33CCCC8F}"/>
                </a:ext>
              </a:extLst>
            </p:cNvPr>
            <p:cNvSpPr txBox="1"/>
            <p:nvPr/>
          </p:nvSpPr>
          <p:spPr>
            <a:xfrm>
              <a:off x="3214547" y="4676110"/>
              <a:ext cx="2852066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>
                <a:tabLst>
                  <a:tab pos="4114800" algn="r"/>
                </a:tabLst>
                <a:defRPr sz="3000" b="1">
                  <a:solidFill>
                    <a:schemeClr val="bg1"/>
                  </a:solidFill>
                  <a:effectLst>
                    <a:outerShdw dist="12700" dir="2700000" algn="tl" rotWithShape="0">
                      <a:prstClr val="black"/>
                    </a:outerShdw>
                  </a:effectLst>
                  <a:latin typeface="Candara" panose="020E0502030303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defTabSz="685800">
                <a:tabLst>
                  <a:tab pos="3086100" algn="r"/>
                </a:tabLst>
                <a:defRPr/>
              </a:pPr>
              <a:r>
                <a:rPr lang="en-US" sz="1800" b="0" dirty="0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rPr>
                <a:t>LinkedIn.com/in/</a:t>
              </a:r>
              <a:r>
                <a:rPr lang="en-US" sz="1800" b="0" dirty="0" err="1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rPr>
                <a:t>SheriTingle</a:t>
              </a:r>
              <a:r>
                <a:rPr lang="en-US" sz="1800" b="0" dirty="0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  <a:sym typeface="Wingdings" panose="05000000000000000000" pitchFamily="2" charset="2"/>
                </a:rPr>
                <a:t> </a:t>
              </a:r>
              <a:endParaRPr lang="en-US" sz="1800" b="0" dirty="0">
                <a:solidFill>
                  <a:srgbClr val="1F3864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  <p:sp>
          <p:nvSpPr>
            <p:cNvPr id="20" name="Contact INFO">
              <a:extLst>
                <a:ext uri="{FF2B5EF4-FFF2-40B4-BE49-F238E27FC236}">
                  <a16:creationId xmlns:a16="http://schemas.microsoft.com/office/drawing/2014/main" id="{028DC4FF-3CEA-1BBB-831B-0FA589F7B9FA}"/>
                </a:ext>
              </a:extLst>
            </p:cNvPr>
            <p:cNvSpPr txBox="1"/>
            <p:nvPr/>
          </p:nvSpPr>
          <p:spPr>
            <a:xfrm>
              <a:off x="3214547" y="4341591"/>
              <a:ext cx="2572431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4114800" algn="r"/>
                </a:tabLst>
                <a:defRPr sz="2000" b="0">
                  <a:solidFill>
                    <a:schemeClr val="accent2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1800" dirty="0">
                  <a:solidFill>
                    <a:srgbClr val="1F3864"/>
                  </a:solidFill>
                </a:rPr>
                <a:t>SheriSpeaks@gmail.com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E0D506D-10D6-29AE-850E-A0D0A799BDF9}"/>
              </a:ext>
            </a:extLst>
          </p:cNvPr>
          <p:cNvGrpSpPr/>
          <p:nvPr/>
        </p:nvGrpSpPr>
        <p:grpSpPr>
          <a:xfrm>
            <a:off x="6140574" y="4384730"/>
            <a:ext cx="2667281" cy="566108"/>
            <a:chOff x="5971894" y="4341591"/>
            <a:chExt cx="2667281" cy="566108"/>
          </a:xfrm>
        </p:grpSpPr>
        <p:sp>
          <p:nvSpPr>
            <p:cNvPr id="19" name="Wordpress: Contact INFO">
              <a:extLst>
                <a:ext uri="{FF2B5EF4-FFF2-40B4-BE49-F238E27FC236}">
                  <a16:creationId xmlns:a16="http://schemas.microsoft.com/office/drawing/2014/main" id="{31B2FA13-91BE-F663-E026-7FF4EFE01F2D}"/>
                </a:ext>
              </a:extLst>
            </p:cNvPr>
            <p:cNvSpPr txBox="1"/>
            <p:nvPr/>
          </p:nvSpPr>
          <p:spPr>
            <a:xfrm>
              <a:off x="5971894" y="4341591"/>
              <a:ext cx="2667281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800">
                <a:tabLst>
                  <a:tab pos="3086100" algn="r"/>
                </a:tabLst>
                <a:defRPr/>
              </a:pPr>
              <a:r>
                <a:rPr lang="en-US" dirty="0">
                  <a:solidFill>
                    <a:srgbClr val="1F3864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SheriTingle.wordpress.com</a:t>
              </a:r>
            </a:p>
          </p:txBody>
        </p:sp>
        <p:sp>
          <p:nvSpPr>
            <p:cNvPr id="21" name="Contact INFO">
              <a:extLst>
                <a:ext uri="{FF2B5EF4-FFF2-40B4-BE49-F238E27FC236}">
                  <a16:creationId xmlns:a16="http://schemas.microsoft.com/office/drawing/2014/main" id="{E723978E-EACF-5B69-49D8-BA5F1CD43C6C}"/>
                </a:ext>
              </a:extLst>
            </p:cNvPr>
            <p:cNvSpPr txBox="1"/>
            <p:nvPr/>
          </p:nvSpPr>
          <p:spPr>
            <a:xfrm>
              <a:off x="5971894" y="4676110"/>
              <a:ext cx="1862419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 defTabSz="685800">
                <a:tabLst>
                  <a:tab pos="3086100" algn="r"/>
                </a:tabLst>
                <a:defRPr/>
              </a:pPr>
              <a:r>
                <a:rPr lang="en-US" dirty="0">
                  <a:solidFill>
                    <a:srgbClr val="1F3864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x.com/</a:t>
              </a:r>
              <a:r>
                <a:rPr lang="en-US" dirty="0" err="1">
                  <a:solidFill>
                    <a:srgbClr val="1F3864"/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SheriTingle</a:t>
              </a:r>
              <a:endParaRPr lang="en-US" dirty="0">
                <a:solidFill>
                  <a:srgbClr val="1F3864"/>
                </a:soli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C5504BF-1A34-B5F7-69DB-F89A6449BCB2}"/>
              </a:ext>
            </a:extLst>
          </p:cNvPr>
          <p:cNvGrpSpPr/>
          <p:nvPr/>
        </p:nvGrpSpPr>
        <p:grpSpPr>
          <a:xfrm>
            <a:off x="403932" y="4384730"/>
            <a:ext cx="2852066" cy="566108"/>
            <a:chOff x="457200" y="4384730"/>
            <a:chExt cx="2852066" cy="566108"/>
          </a:xfrm>
        </p:grpSpPr>
        <p:sp>
          <p:nvSpPr>
            <p:cNvPr id="18" name="LINKED: Contact INFO">
              <a:extLst>
                <a:ext uri="{FF2B5EF4-FFF2-40B4-BE49-F238E27FC236}">
                  <a16:creationId xmlns:a16="http://schemas.microsoft.com/office/drawing/2014/main" id="{BFA263B2-9470-32AC-E3D6-7E921848BB34}"/>
                </a:ext>
              </a:extLst>
            </p:cNvPr>
            <p:cNvSpPr txBox="1"/>
            <p:nvPr/>
          </p:nvSpPr>
          <p:spPr>
            <a:xfrm>
              <a:off x="457200" y="4719249"/>
              <a:ext cx="2852066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>
                <a:tabLst>
                  <a:tab pos="4114800" algn="r"/>
                </a:tabLst>
                <a:defRPr sz="3000" b="1">
                  <a:solidFill>
                    <a:schemeClr val="bg1"/>
                  </a:solidFill>
                  <a:effectLst>
                    <a:outerShdw dist="12700" dir="2700000" algn="tl" rotWithShape="0">
                      <a:prstClr val="black"/>
                    </a:outerShdw>
                  </a:effectLst>
                  <a:latin typeface="Candara" panose="020E0502030303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defTabSz="685800">
                <a:tabLst>
                  <a:tab pos="3086100" algn="r"/>
                </a:tabLst>
                <a:defRPr/>
              </a:pPr>
              <a:r>
                <a:rPr lang="en-US" sz="1800" b="0" dirty="0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rPr>
                <a:t>Youtube.com/@WorkplaceIQ</a:t>
              </a:r>
            </a:p>
          </p:txBody>
        </p:sp>
        <p:sp>
          <p:nvSpPr>
            <p:cNvPr id="22" name="LINKED: Contact INFO">
              <a:extLst>
                <a:ext uri="{FF2B5EF4-FFF2-40B4-BE49-F238E27FC236}">
                  <a16:creationId xmlns:a16="http://schemas.microsoft.com/office/drawing/2014/main" id="{F02C0836-481C-FFE9-960A-EA26738D876A}"/>
                </a:ext>
              </a:extLst>
            </p:cNvPr>
            <p:cNvSpPr txBox="1"/>
            <p:nvPr/>
          </p:nvSpPr>
          <p:spPr>
            <a:xfrm>
              <a:off x="457200" y="4384730"/>
              <a:ext cx="2852066" cy="231589"/>
            </a:xfrm>
            <a:prstGeom prst="rect">
              <a:avLst/>
            </a:prstGeom>
            <a:noFill/>
            <a:ln>
              <a:noFill/>
            </a:ln>
            <a:effectLst>
              <a:innerShdw blurRad="38100" dist="12700" dir="13500000">
                <a:prstClr val="black"/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>
                <a:tabLst>
                  <a:tab pos="4114800" algn="r"/>
                </a:tabLst>
                <a:defRPr sz="3000" b="1">
                  <a:solidFill>
                    <a:schemeClr val="bg1"/>
                  </a:solidFill>
                  <a:effectLst>
                    <a:outerShdw dist="12700" dir="2700000" algn="tl" rotWithShape="0">
                      <a:prstClr val="black"/>
                    </a:outerShdw>
                  </a:effectLst>
                  <a:latin typeface="Candara" panose="020E0502030303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defTabSz="685800">
                <a:tabLst>
                  <a:tab pos="3086100" algn="r"/>
                </a:tabLst>
                <a:defRPr/>
              </a:pPr>
              <a:r>
                <a:rPr lang="en-US" sz="1800" b="0" dirty="0">
                  <a:solidFill>
                    <a:srgbClr val="1F3864"/>
                  </a:solidFill>
                  <a:effectLst/>
                  <a:latin typeface="Roboto Condensed" panose="02000000000000000000" pitchFamily="2" charset="0"/>
                  <a:ea typeface="Roboto Condensed" panose="02000000000000000000" pitchFamily="2" charset="0"/>
                </a:rPr>
                <a:t>WorkPlaceIQSkills.com</a:t>
              </a:r>
            </a:p>
          </p:txBody>
        </p:sp>
      </p:grpSp>
      <p:sp>
        <p:nvSpPr>
          <p:cNvPr id="15" name="Text 2">
            <a:extLst>
              <a:ext uri="{FF2B5EF4-FFF2-40B4-BE49-F238E27FC236}">
                <a16:creationId xmlns:a16="http://schemas.microsoft.com/office/drawing/2014/main" id="{0138C312-9111-A051-8FA2-ED3CAD381C82}"/>
              </a:ext>
            </a:extLst>
          </p:cNvPr>
          <p:cNvSpPr/>
          <p:nvPr/>
        </p:nvSpPr>
        <p:spPr>
          <a:xfrm>
            <a:off x="274320" y="1992038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www.WorkplaceIQSkills.com/nacm</a:t>
            </a:r>
            <a:endParaRPr lang="en-US" sz="3600" dirty="0"/>
          </a:p>
        </p:txBody>
      </p:sp>
      <p:sp>
        <p:nvSpPr>
          <p:cNvPr id="16" name="Shape 3">
            <a:extLst>
              <a:ext uri="{FF2B5EF4-FFF2-40B4-BE49-F238E27FC236}">
                <a16:creationId xmlns:a16="http://schemas.microsoft.com/office/drawing/2014/main" id="{0427A3C9-B3C3-2FD4-894D-83CB4370D1D5}"/>
              </a:ext>
            </a:extLst>
          </p:cNvPr>
          <p:cNvSpPr/>
          <p:nvPr/>
        </p:nvSpPr>
        <p:spPr>
          <a:xfrm>
            <a:off x="274320" y="1380744"/>
            <a:ext cx="8412480" cy="36576"/>
          </a:xfrm>
          <a:prstGeom prst="rect">
            <a:avLst/>
          </a:prstGeom>
          <a:gradFill flip="none" rotWithShape="1">
            <a:gsLst>
              <a:gs pos="0">
                <a:srgbClr val="DFE7F5"/>
              </a:gs>
              <a:gs pos="21000">
                <a:srgbClr val="6D91D1"/>
              </a:gs>
              <a:gs pos="65000">
                <a:srgbClr val="1F386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3" name="Shape 3">
            <a:extLst>
              <a:ext uri="{FF2B5EF4-FFF2-40B4-BE49-F238E27FC236}">
                <a16:creationId xmlns:a16="http://schemas.microsoft.com/office/drawing/2014/main" id="{C8D31336-C54C-1E2E-BCB5-717DC76D8BD3}"/>
              </a:ext>
            </a:extLst>
          </p:cNvPr>
          <p:cNvSpPr/>
          <p:nvPr/>
        </p:nvSpPr>
        <p:spPr>
          <a:xfrm>
            <a:off x="274320" y="2801366"/>
            <a:ext cx="8412480" cy="36576"/>
          </a:xfrm>
          <a:prstGeom prst="rect">
            <a:avLst/>
          </a:prstGeom>
          <a:gradFill flip="none" rotWithShape="1">
            <a:gsLst>
              <a:gs pos="0">
                <a:srgbClr val="DFE7F5"/>
              </a:gs>
              <a:gs pos="21000">
                <a:srgbClr val="6D91D1"/>
              </a:gs>
              <a:gs pos="65000">
                <a:srgbClr val="1F386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6" name="Text 2">
            <a:extLst>
              <a:ext uri="{FF2B5EF4-FFF2-40B4-BE49-F238E27FC236}">
                <a16:creationId xmlns:a16="http://schemas.microsoft.com/office/drawing/2014/main" id="{F4B25AD8-F0AB-980A-A55A-0723323A4B0B}"/>
              </a:ext>
            </a:extLst>
          </p:cNvPr>
          <p:cNvSpPr/>
          <p:nvPr/>
        </p:nvSpPr>
        <p:spPr>
          <a:xfrm>
            <a:off x="274320" y="1449409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all files at: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583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68F6FCC-EFB4-3071-7798-5F4D6A107EDF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16" name="topblueBOX">
            <a:extLst>
              <a:ext uri="{FF2B5EF4-FFF2-40B4-BE49-F238E27FC236}">
                <a16:creationId xmlns:a16="http://schemas.microsoft.com/office/drawing/2014/main" id="{DD121269-3659-FD62-B50E-6DC44C268073}"/>
              </a:ext>
            </a:extLst>
          </p:cNvPr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:WhatItDoes">
            <a:extLst>
              <a:ext uri="{FF2B5EF4-FFF2-40B4-BE49-F238E27FC236}">
                <a16:creationId xmlns:a16="http://schemas.microsoft.com/office/drawing/2014/main" id="{AE95DC86-27A3-492F-51E4-738AED44A506}"/>
              </a:ext>
            </a:extLst>
          </p:cNvPr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18" name="TopTEXT Behind">
            <a:extLst>
              <a:ext uri="{FF2B5EF4-FFF2-40B4-BE49-F238E27FC236}">
                <a16:creationId xmlns:a16="http://schemas.microsoft.com/office/drawing/2014/main" id="{3C4E62F1-F132-0722-22EA-96D8CE008DBE}"/>
              </a:ext>
            </a:extLst>
          </p:cNvPr>
          <p:cNvSpPr/>
          <p:nvPr/>
        </p:nvSpPr>
        <p:spPr>
          <a:xfrm>
            <a:off x="182880" y="1118616"/>
            <a:ext cx="8778240" cy="767334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BottomBlueBOX">
            <a:extLst>
              <a:ext uri="{FF2B5EF4-FFF2-40B4-BE49-F238E27FC236}">
                <a16:creationId xmlns:a16="http://schemas.microsoft.com/office/drawing/2014/main" id="{0AE4261A-F698-BEFD-A4B0-15AA0C46D04D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:Demo">
            <a:extLst>
              <a:ext uri="{FF2B5EF4-FFF2-40B4-BE49-F238E27FC236}">
                <a16:creationId xmlns:a16="http://schemas.microsoft.com/office/drawing/2014/main" id="{CE9189C8-AF9B-0004-499D-7A5AD02001BB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21" name="BottomBOXbehind">
            <a:extLst>
              <a:ext uri="{FF2B5EF4-FFF2-40B4-BE49-F238E27FC236}">
                <a16:creationId xmlns:a16="http://schemas.microsoft.com/office/drawing/2014/main" id="{873E9435-4D59-58C0-F44E-0BE06C54E4A2}"/>
              </a:ext>
            </a:extLst>
          </p:cNvPr>
          <p:cNvSpPr/>
          <p:nvPr/>
        </p:nvSpPr>
        <p:spPr>
          <a:xfrm>
            <a:off x="182880" y="2350770"/>
            <a:ext cx="8778240" cy="203835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73E8"/>
                </a:solidFill>
                <a:effectLst>
                  <a:outerShdw blurRad="25400" dist="12700" dir="2700000" algn="tl" rotWithShape="0">
                    <a:prstClr val="black"/>
                  </a:outerShdw>
                </a:effectLst>
                <a:latin typeface="Arial" pitchFamily="34" charset="0"/>
                <a:ea typeface="Arial" pitchFamily="34" charset="-122"/>
                <a:cs typeface="Arial" pitchFamily="34" charset="-120"/>
              </a:rPr>
              <a:t>WORD</a:t>
            </a:r>
            <a:endParaRPr lang="en-US" sz="2400" dirty="0">
              <a:effectLst>
                <a:outerShdw blurRad="25400" dist="127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14</a:t>
            </a:r>
          </a:p>
        </p:txBody>
      </p:sp>
      <p:sp>
        <p:nvSpPr>
          <p:cNvPr id="6" name="Text 4"/>
          <p:cNvSpPr/>
          <p:nvPr/>
        </p:nvSpPr>
        <p:spPr>
          <a:xfrm>
            <a:off x="3143250" y="45720"/>
            <a:ext cx="600075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Navigation Pane — Jump Anywhere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43000"/>
            <a:ext cx="8503920" cy="61477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The document outline is on the left. Click any heading to jump there instantly. Drag headings to reorder entire sections. Search the full doc in the search box.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60295"/>
            <a:ext cx="8503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 the companion Word file: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Go to View → Navigation Pane (check the box)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See all sections and topics listed on the left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'Section 4: Excel Workflows' — jumps there instantly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any tip heading to jump to that topic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Try searching 'Mail Merge' in the search box at the top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In long credit policy documents or annual reports, this saves minutes of scrolling on every session.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C725246-066C-1DAC-724E-FEC0EC81639F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16" name="topblueBOX">
            <a:extLst>
              <a:ext uri="{FF2B5EF4-FFF2-40B4-BE49-F238E27FC236}">
                <a16:creationId xmlns:a16="http://schemas.microsoft.com/office/drawing/2014/main" id="{B2032FBE-D634-505E-EC42-2171241CC618}"/>
              </a:ext>
            </a:extLst>
          </p:cNvPr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:WhatItDoes">
            <a:extLst>
              <a:ext uri="{FF2B5EF4-FFF2-40B4-BE49-F238E27FC236}">
                <a16:creationId xmlns:a16="http://schemas.microsoft.com/office/drawing/2014/main" id="{8E16DD35-48DA-1901-479C-919C49365DE0}"/>
              </a:ext>
            </a:extLst>
          </p:cNvPr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18" name="TopTEXT Behind">
            <a:extLst>
              <a:ext uri="{FF2B5EF4-FFF2-40B4-BE49-F238E27FC236}">
                <a16:creationId xmlns:a16="http://schemas.microsoft.com/office/drawing/2014/main" id="{1B3EDD43-07C0-C087-F921-C2DFD2719B6F}"/>
              </a:ext>
            </a:extLst>
          </p:cNvPr>
          <p:cNvSpPr/>
          <p:nvPr/>
        </p:nvSpPr>
        <p:spPr>
          <a:xfrm>
            <a:off x="182880" y="1118616"/>
            <a:ext cx="8778240" cy="767334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BottomBlueBOX">
            <a:extLst>
              <a:ext uri="{FF2B5EF4-FFF2-40B4-BE49-F238E27FC236}">
                <a16:creationId xmlns:a16="http://schemas.microsoft.com/office/drawing/2014/main" id="{BD5946AA-6FA8-A424-B354-7485F284F7DE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:Demo">
            <a:extLst>
              <a:ext uri="{FF2B5EF4-FFF2-40B4-BE49-F238E27FC236}">
                <a16:creationId xmlns:a16="http://schemas.microsoft.com/office/drawing/2014/main" id="{9E396862-4DCE-2D58-FBFF-39AE95F5B68D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21" name="BottomBOXbehind">
            <a:extLst>
              <a:ext uri="{FF2B5EF4-FFF2-40B4-BE49-F238E27FC236}">
                <a16:creationId xmlns:a16="http://schemas.microsoft.com/office/drawing/2014/main" id="{733B329B-68EA-0DA7-1665-AA2F0CF4A19C}"/>
              </a:ext>
            </a:extLst>
          </p:cNvPr>
          <p:cNvSpPr/>
          <p:nvPr/>
        </p:nvSpPr>
        <p:spPr>
          <a:xfrm>
            <a:off x="182880" y="2350769"/>
            <a:ext cx="8778240" cy="2358653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1A73E8"/>
                </a:solidFill>
                <a:effectLst>
                  <a:outerShdw blurRad="25400" dist="12700" dir="2700000" algn="tl" rotWithShape="0">
                    <a:prstClr val="black"/>
                  </a:outerShdw>
                </a:effectLst>
                <a:latin typeface="Arial" pitchFamily="34" charset="0"/>
                <a:cs typeface="Arial" pitchFamily="34" charset="-120"/>
              </a:rPr>
              <a:t>WORD</a:t>
            </a:r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15</a:t>
            </a:r>
          </a:p>
        </p:txBody>
      </p:sp>
      <p:sp>
        <p:nvSpPr>
          <p:cNvPr id="6" name="Text 4"/>
          <p:cNvSpPr/>
          <p:nvPr/>
        </p:nvSpPr>
        <p:spPr>
          <a:xfrm>
            <a:off x="1954530" y="45720"/>
            <a:ext cx="718947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Mail Merge w/ Excel — Personalized Letters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01471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Connect a Word template to an Excel data table. Word creates a personalized copy of the document for every row in Excel — each with the current data.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402967"/>
            <a:ext cx="8503920" cy="24124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Using the companion files: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Companion Word file → go to the Mail Merge section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Companion Excel file → Mail Merge Data tab – close when working with it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 Word: Mailings → Start Mail Merge → Letters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Select Recipients → Use Existing List → pick Excel file → pick sheet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Insert Merge Field → insert fields in appropriate places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Finish &amp; Merge → Edit Individual Documents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Watch Word create 10 personalized letters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709423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Same process works for labels, envelopes, and emails. Connect once — reuse!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86FAE1E-1A4F-FB97-69EB-8FAF6CFDA270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16" name="topblueBOX">
            <a:extLst>
              <a:ext uri="{FF2B5EF4-FFF2-40B4-BE49-F238E27FC236}">
                <a16:creationId xmlns:a16="http://schemas.microsoft.com/office/drawing/2014/main" id="{E3EE29A8-BFDE-43EA-D700-3B6807245CEA}"/>
              </a:ext>
            </a:extLst>
          </p:cNvPr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:WhatItDoes">
            <a:extLst>
              <a:ext uri="{FF2B5EF4-FFF2-40B4-BE49-F238E27FC236}">
                <a16:creationId xmlns:a16="http://schemas.microsoft.com/office/drawing/2014/main" id="{075C0427-92B6-8D47-B3CB-43C91D3BB088}"/>
              </a:ext>
            </a:extLst>
          </p:cNvPr>
          <p:cNvSpPr/>
          <p:nvPr/>
        </p:nvSpPr>
        <p:spPr>
          <a:xfrm>
            <a:off x="182880" y="79857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18" name="TopTEXT Behind">
            <a:extLst>
              <a:ext uri="{FF2B5EF4-FFF2-40B4-BE49-F238E27FC236}">
                <a16:creationId xmlns:a16="http://schemas.microsoft.com/office/drawing/2014/main" id="{1D334E0A-FBC0-512D-0D83-854451B3D65B}"/>
              </a:ext>
            </a:extLst>
          </p:cNvPr>
          <p:cNvSpPr/>
          <p:nvPr/>
        </p:nvSpPr>
        <p:spPr>
          <a:xfrm>
            <a:off x="182880" y="1118616"/>
            <a:ext cx="8778240" cy="767334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BottomBlueBOX">
            <a:extLst>
              <a:ext uri="{FF2B5EF4-FFF2-40B4-BE49-F238E27FC236}">
                <a16:creationId xmlns:a16="http://schemas.microsoft.com/office/drawing/2014/main" id="{75B7BA18-A9E3-87FC-C621-DF21C1E4F397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:Demo">
            <a:extLst>
              <a:ext uri="{FF2B5EF4-FFF2-40B4-BE49-F238E27FC236}">
                <a16:creationId xmlns:a16="http://schemas.microsoft.com/office/drawing/2014/main" id="{CDF6FC85-BB36-4977-F61C-3D142FB639A1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21" name="BottomBOXbehind">
            <a:extLst>
              <a:ext uri="{FF2B5EF4-FFF2-40B4-BE49-F238E27FC236}">
                <a16:creationId xmlns:a16="http://schemas.microsoft.com/office/drawing/2014/main" id="{6E039F2E-D86A-7A91-36F8-FA985333F30D}"/>
              </a:ext>
            </a:extLst>
          </p:cNvPr>
          <p:cNvSpPr/>
          <p:nvPr/>
        </p:nvSpPr>
        <p:spPr>
          <a:xfrm>
            <a:off x="182880" y="2350770"/>
            <a:ext cx="8778240" cy="203835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1A73E8"/>
                </a:solidFill>
                <a:effectLst>
                  <a:outerShdw blurRad="25400" dist="12700" dir="2700000" algn="tl" rotWithShape="0">
                    <a:prstClr val="black"/>
                  </a:outerShdw>
                </a:effectLst>
                <a:latin typeface="Arial" pitchFamily="34" charset="0"/>
                <a:cs typeface="Arial" pitchFamily="34" charset="-120"/>
              </a:rPr>
              <a:t>WORD</a:t>
            </a:r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16</a:t>
            </a:r>
          </a:p>
        </p:txBody>
      </p:sp>
      <p:sp>
        <p:nvSpPr>
          <p:cNvPr id="6" name="Text 4"/>
          <p:cNvSpPr/>
          <p:nvPr/>
        </p:nvSpPr>
        <p:spPr>
          <a:xfrm>
            <a:off x="3152774" y="45720"/>
            <a:ext cx="580834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Export Word Outline to PowerPoint 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47191"/>
            <a:ext cx="8503920" cy="70065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Write your presentation content in Word's Outline View first. Each Heading 1 becomes a slide title. Each Heading 2 becomes a bullet.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94966"/>
            <a:ext cx="8503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 the companion Word file: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View → Outline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See how the document structure appears as an outline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Each Section heading (Heading 1) would become a new slide title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Each Tip heading (Heading 2) would become a bullet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File → Export → Export to PowerPoint → choose a design → Create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PowerPoint opens with your content already organized by slide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Write the story first where it's easy to edit. Build the slides second. Better content, faster production.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402DC45-7F6B-4E5B-4422-B1A5E233852D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rgbClr val="FD762B"/>
              </a:gs>
              <a:gs pos="0">
                <a:srgbClr val="D04A0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3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365760" y="1463040"/>
            <a:ext cx="8412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200" b="1" dirty="0">
                <a:solidFill>
                  <a:srgbClr val="FFFFFF"/>
                </a:solidFill>
                <a:effectLst>
                  <a:outerShdw blurRad="12700" dist="38100" dir="2700000" algn="tl" rotWithShape="0">
                    <a:prstClr val="black"/>
                  </a:outerShdw>
                </a:effectLst>
                <a:latin typeface="Arial Black" pitchFamily="34" charset="0"/>
              </a:rPr>
              <a:t>PowerPoint Workflows</a:t>
            </a:r>
          </a:p>
        </p:txBody>
      </p:sp>
      <p:sp>
        <p:nvSpPr>
          <p:cNvPr id="5" name="Shape 3"/>
          <p:cNvSpPr/>
          <p:nvPr/>
        </p:nvSpPr>
        <p:spPr>
          <a:xfrm>
            <a:off x="365760" y="2606040"/>
            <a:ext cx="713232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74320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Design, delivery, and connecting to Word &amp; Excel</a:t>
            </a:r>
            <a:endParaRPr lang="en-US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4B90BB-B011-E638-BF9C-5D79D9EDD7A2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95000">
                <a:srgbClr val="D04A0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4">
            <a:extLst>
              <a:ext uri="{FF2B5EF4-FFF2-40B4-BE49-F238E27FC236}">
                <a16:creationId xmlns:a16="http://schemas.microsoft.com/office/drawing/2014/main" id="{C681BF98-97DA-DAC5-7273-6FF76C37E812}"/>
              </a:ext>
            </a:extLst>
          </p:cNvPr>
          <p:cNvSpPr/>
          <p:nvPr/>
        </p:nvSpPr>
        <p:spPr>
          <a:xfrm>
            <a:off x="2299317" y="4143845"/>
            <a:ext cx="665647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2400" i="1" dirty="0">
                <a:solidFill>
                  <a:schemeClr val="bg1"/>
                </a:solidFill>
                <a:latin typeface="Arial" pitchFamily="34" charset="0"/>
                <a:cs typeface="Arial" pitchFamily="34" charset="-120"/>
              </a:rPr>
              <a:t>Go to POWERPOINT to practice these tools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182880" y="91440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9144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04A0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31764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17</a:t>
            </a:r>
          </a:p>
        </p:txBody>
      </p:sp>
      <p:sp>
        <p:nvSpPr>
          <p:cNvPr id="6" name="Text 4"/>
          <p:cNvSpPr/>
          <p:nvPr/>
        </p:nvSpPr>
        <p:spPr>
          <a:xfrm>
            <a:off x="2876653" y="45720"/>
            <a:ext cx="6267347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  <a:ea typeface="Arial Black" pitchFamily="34" charset="-122"/>
                <a:cs typeface="Arial Black" pitchFamily="34" charset="-120"/>
              </a:rPr>
              <a:t>Slide Master — Brand Everything Once</a:t>
            </a:r>
            <a:endParaRPr lang="en-US" sz="3000" b="1" dirty="0">
              <a:solidFill>
                <a:schemeClr val="bg1"/>
              </a:solidFill>
              <a:effectLst>
                <a:outerShdw blurRad="25400" dist="12700" dir="2700000" algn="tl" rotWithShape="0">
                  <a:prstClr val="black">
                    <a:alpha val="98000"/>
                  </a:prst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182880" y="820283"/>
            <a:ext cx="2743200" cy="32004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2880" y="820283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IT DOES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182880" y="1140323"/>
            <a:ext cx="8778240" cy="76200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186043"/>
            <a:ext cx="8503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Slide Master is the template behind all your slides. Edit it once and every slide updates. Set logo, colors, fonts, and footer there — not on individual slides.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182880" y="2014357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82880" y="2014357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182880" y="2334397"/>
            <a:ext cx="8778240" cy="198882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0040" y="2380117"/>
            <a:ext cx="8503920" cy="178823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View → Slide Master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You're now editing the master template — not a regular slide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Notice the layout options in the left panel (click each to see)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the top (largest) slide — this is the master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Any change here affects all slides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Close Master View to return to your presentation</a:t>
            </a:r>
          </a:p>
        </p:txBody>
      </p:sp>
      <p:sp>
        <p:nvSpPr>
          <p:cNvPr id="15" name="Text 13"/>
          <p:cNvSpPr/>
          <p:nvPr/>
        </p:nvSpPr>
        <p:spPr>
          <a:xfrm>
            <a:off x="182879" y="4526280"/>
            <a:ext cx="8778239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>
              <a:buNone/>
            </a:pPr>
            <a:r>
              <a:rPr lang="en-US" sz="16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Time investment: 30 minutes to set up a branded master. Time saved: every presentation you ever make from that template is pre-branded.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3B3021-83E5-066D-30D2-17CD19F324F8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nacm-2026-office-38063-ppt.docx file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1D682FCD-A9B1-A399-4A81-15D756AF240A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nacm-2026-office-38063-ppt.docx file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91440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9144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04A0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18</a:t>
            </a:r>
          </a:p>
        </p:txBody>
      </p:sp>
      <p:sp>
        <p:nvSpPr>
          <p:cNvPr id="6" name="Text 4"/>
          <p:cNvSpPr/>
          <p:nvPr/>
        </p:nvSpPr>
        <p:spPr>
          <a:xfrm>
            <a:off x="2786037" y="45720"/>
            <a:ext cx="6357963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Sections — Organize Long Presentations</a:t>
            </a:r>
          </a:p>
        </p:txBody>
      </p:sp>
      <p:sp>
        <p:nvSpPr>
          <p:cNvPr id="7" name="Shape 5"/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9" name="Shape 7"/>
          <p:cNvSpPr/>
          <p:nvPr/>
        </p:nvSpPr>
        <p:spPr>
          <a:xfrm>
            <a:off x="182880" y="1143000"/>
            <a:ext cx="8778240" cy="74295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18872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Right-click between slides in the slide panel → Add Section → name it. Collapse to navigate fast, expand to edit. Reorder entire sections by dragging.</a:t>
            </a:r>
          </a:p>
        </p:txBody>
      </p:sp>
      <p:sp>
        <p:nvSpPr>
          <p:cNvPr id="11" name="Shape 9"/>
          <p:cNvSpPr/>
          <p:nvPr/>
        </p:nvSpPr>
        <p:spPr>
          <a:xfrm>
            <a:off x="182880" y="202311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82880" y="202311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3" name="Shape 11"/>
          <p:cNvSpPr/>
          <p:nvPr/>
        </p:nvSpPr>
        <p:spPr>
          <a:xfrm>
            <a:off x="182880" y="2343150"/>
            <a:ext cx="8778240" cy="1621628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0040" y="2388869"/>
            <a:ext cx="8503920" cy="150579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This presentation uses sections. Look in the slides panel: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Notice the section headers between groups of slides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Right-click a section header → Choices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Use the arrow or double click on the section header to collapse/expand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Drag a section header up or down to reorder all slides in it at once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639736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Sections also help when co-presenting — each presenter can own a section and easily navigate to their part.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7ACA083F-F719-F905-7A90-4581960630DD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nacm-2026-office-38063-ppt.docx file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91440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9144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04A0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19</a:t>
            </a:r>
          </a:p>
        </p:txBody>
      </p:sp>
      <p:sp>
        <p:nvSpPr>
          <p:cNvPr id="6" name="Text 4"/>
          <p:cNvSpPr/>
          <p:nvPr/>
        </p:nvSpPr>
        <p:spPr>
          <a:xfrm>
            <a:off x="2991983" y="45720"/>
            <a:ext cx="6152017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Presenter Coach — Rehearse Smarter</a:t>
            </a:r>
          </a:p>
        </p:txBody>
      </p:sp>
      <p:sp>
        <p:nvSpPr>
          <p:cNvPr id="7" name="Shape 5"/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9" name="Shape 7"/>
          <p:cNvSpPr/>
          <p:nvPr/>
        </p:nvSpPr>
        <p:spPr>
          <a:xfrm>
            <a:off x="182880" y="1143000"/>
            <a:ext cx="8778240" cy="74295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18872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Slide Show → Rehearse with Coach. PowerPoint listens as you present and gives real-time AI feedback: pace, filler words, reading from slides, and pitch variation.</a:t>
            </a:r>
          </a:p>
        </p:txBody>
      </p:sp>
      <p:sp>
        <p:nvSpPr>
          <p:cNvPr id="11" name="Shape 9"/>
          <p:cNvSpPr/>
          <p:nvPr/>
        </p:nvSpPr>
        <p:spPr>
          <a:xfrm>
            <a:off x="182880" y="201168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82880" y="20116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3" name="Shape 11"/>
          <p:cNvSpPr/>
          <p:nvPr/>
        </p:nvSpPr>
        <p:spPr>
          <a:xfrm>
            <a:off x="182880" y="2331720"/>
            <a:ext cx="8778240" cy="236601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0040" y="2377440"/>
            <a:ext cx="8503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Start a rehearsal right now: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Slide Show → Rehearse with Coach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Start presenting this slide out loud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Say 'um' and 'uh' on purpose a few times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Read the slide text word-for-word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Speak very fast for 30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End the session — review your coaching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Notice: filler words, pace, and whether you read slides are all flagged</a:t>
            </a:r>
          </a:p>
        </p:txBody>
      </p:sp>
      <p:sp>
        <p:nvSpPr>
          <p:cNvPr id="15" name="Text 13"/>
          <p:cNvSpPr/>
          <p:nvPr/>
        </p:nvSpPr>
        <p:spPr>
          <a:xfrm>
            <a:off x="190500" y="46863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Use this before any important presentation. It's like having a presentation coach!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22420F44-CB8D-760D-2BC9-43CCDD8A7C3D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nacm-2026-office-38063-ppt.docx file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91440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9144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04A0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20</a:t>
            </a:r>
          </a:p>
        </p:txBody>
      </p:sp>
      <p:sp>
        <p:nvSpPr>
          <p:cNvPr id="6" name="Text 4"/>
          <p:cNvSpPr/>
          <p:nvPr/>
        </p:nvSpPr>
        <p:spPr>
          <a:xfrm>
            <a:off x="2571853" y="45720"/>
            <a:ext cx="6572147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Paste Excel Charts — Editable &amp; Linked</a:t>
            </a:r>
          </a:p>
        </p:txBody>
      </p:sp>
      <p:sp>
        <p:nvSpPr>
          <p:cNvPr id="7" name="Shape 5"/>
          <p:cNvSpPr/>
          <p:nvPr/>
        </p:nvSpPr>
        <p:spPr>
          <a:xfrm>
            <a:off x="182880" y="834812"/>
            <a:ext cx="2743200" cy="32004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2880" y="83481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9" name="Shape 7"/>
          <p:cNvSpPr/>
          <p:nvPr/>
        </p:nvSpPr>
        <p:spPr>
          <a:xfrm>
            <a:off x="182880" y="1154852"/>
            <a:ext cx="8778240" cy="72390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20040" y="1200572"/>
            <a:ext cx="8503920" cy="6515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Copy an Excel chart → Paste Special in PowerPoint → Paste Link. The chart stays connected. Update Excel data → refresh PowerPoint → chart updates</a:t>
            </a:r>
          </a:p>
        </p:txBody>
      </p:sp>
      <p:sp>
        <p:nvSpPr>
          <p:cNvPr id="11" name="Shape 9"/>
          <p:cNvSpPr/>
          <p:nvPr/>
        </p:nvSpPr>
        <p:spPr>
          <a:xfrm>
            <a:off x="182880" y="1998133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82880" y="1998133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3" name="Shape 11"/>
          <p:cNvSpPr/>
          <p:nvPr/>
        </p:nvSpPr>
        <p:spPr>
          <a:xfrm>
            <a:off x="182880" y="2318172"/>
            <a:ext cx="8778240" cy="2126827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0040" y="2363893"/>
            <a:ext cx="8503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Using the companion files: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Open the companion Excel file → Aging Report tab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Copy the chart (Ctrl+C)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Switch to PowerPoint → this slide (or any blank slide)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Home → Paste dropdown → Paste Special → Microsoft Excel Chart Object → Paste Link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Chart appears — double-click it to edit the Excel data directly from PowerPoint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Paste Link is the key word. Regular paste embeds a snapshot.</a:t>
            </a:r>
            <a:b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</a:br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Paste Link keeps the live connection.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0A10F44D-5B34-A6BE-19B8-54D763EF134F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nacm-2026-office-38063-ppt.docx file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91440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9144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04A0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21</a:t>
            </a:r>
          </a:p>
        </p:txBody>
      </p:sp>
      <p:sp>
        <p:nvSpPr>
          <p:cNvPr id="6" name="Text 4"/>
          <p:cNvSpPr/>
          <p:nvPr/>
        </p:nvSpPr>
        <p:spPr>
          <a:xfrm>
            <a:off x="2950794" y="45720"/>
            <a:ext cx="619320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Batch-Generate Slide Titles from Excel</a:t>
            </a:r>
          </a:p>
        </p:txBody>
      </p:sp>
      <p:sp>
        <p:nvSpPr>
          <p:cNvPr id="7" name="Shape 5"/>
          <p:cNvSpPr/>
          <p:nvPr/>
        </p:nvSpPr>
        <p:spPr>
          <a:xfrm>
            <a:off x="182880" y="831003"/>
            <a:ext cx="2743200" cy="32004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2880" y="831003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9" name="Shape 7"/>
          <p:cNvSpPr/>
          <p:nvPr/>
        </p:nvSpPr>
        <p:spPr>
          <a:xfrm>
            <a:off x="182880" y="1151043"/>
            <a:ext cx="8778240" cy="734907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196763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Use Excel formulas to build complete slide titles from your data. Paste them into PowerPoint's Outline view to create multiple slides at once — no typing required.</a:t>
            </a:r>
          </a:p>
        </p:txBody>
      </p:sp>
      <p:sp>
        <p:nvSpPr>
          <p:cNvPr id="11" name="Shape 9"/>
          <p:cNvSpPr/>
          <p:nvPr/>
        </p:nvSpPr>
        <p:spPr>
          <a:xfrm>
            <a:off x="182880" y="2007862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82880" y="200786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3" name="Shape 11"/>
          <p:cNvSpPr/>
          <p:nvPr/>
        </p:nvSpPr>
        <p:spPr>
          <a:xfrm>
            <a:off x="182880" y="2327902"/>
            <a:ext cx="8778240" cy="2301248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0040" y="2373622"/>
            <a:ext cx="8503920" cy="19507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Using the companion Excel file, 'Slide Titles' tab: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Open the Excel file → Slide Titles tab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Copy cells that will become the new slides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Switch to PowerPoint → View → Outline 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after the last slide → paste → click the Smart Icon → Keep Text Only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Do not click anywhere, select all titles, go directly to the Home menu → In the Paragraph Group → Increase List Level → then click Decrease List Level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The text now becomes slide titles</a:t>
            </a:r>
          </a:p>
        </p:txBody>
      </p:sp>
      <p:sp>
        <p:nvSpPr>
          <p:cNvPr id="15" name="Text 13"/>
          <p:cNvSpPr/>
          <p:nvPr/>
        </p:nvSpPr>
        <p:spPr>
          <a:xfrm>
            <a:off x="190500" y="4612005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Build 50 account-review slides in 3 minutes instead of 30.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65BBB772-47D3-2740-8E25-A8AB4037F924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nacm-2026-office-38063-ppt.docx file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91440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9144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04A0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22</a:t>
            </a:r>
          </a:p>
        </p:txBody>
      </p:sp>
      <p:sp>
        <p:nvSpPr>
          <p:cNvPr id="6" name="Text 4"/>
          <p:cNvSpPr/>
          <p:nvPr/>
        </p:nvSpPr>
        <p:spPr>
          <a:xfrm>
            <a:off x="2472999" y="45720"/>
            <a:ext cx="6671001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Export Slides as Images — Use Anywhere</a:t>
            </a:r>
          </a:p>
        </p:txBody>
      </p:sp>
      <p:sp>
        <p:nvSpPr>
          <p:cNvPr id="7" name="Shape 5"/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9" name="Shape 7"/>
          <p:cNvSpPr/>
          <p:nvPr/>
        </p:nvSpPr>
        <p:spPr>
          <a:xfrm>
            <a:off x="182880" y="1143000"/>
            <a:ext cx="8778240" cy="74295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188720"/>
            <a:ext cx="8503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File → Export → Change File Type → JPEG or PNG. PowerPoint saves every slide as an individual image file. Use them anywhere!</a:t>
            </a:r>
          </a:p>
        </p:txBody>
      </p:sp>
      <p:sp>
        <p:nvSpPr>
          <p:cNvPr id="11" name="Shape 9"/>
          <p:cNvSpPr/>
          <p:nvPr/>
        </p:nvSpPr>
        <p:spPr>
          <a:xfrm>
            <a:off x="182880" y="202311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82880" y="202311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3" name="Shape 11"/>
          <p:cNvSpPr/>
          <p:nvPr/>
        </p:nvSpPr>
        <p:spPr>
          <a:xfrm>
            <a:off x="182880" y="2343150"/>
            <a:ext cx="8778240" cy="208026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0040" y="2388870"/>
            <a:ext cx="8503920" cy="193167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Export now: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File → Export → Change File Type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Select JPEG (or PNG for transparency)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Save As → choose a folder → click Save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PowerPoint asks: 'Export every slide or just this one?' → Every Slide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A folder appears with one image per slide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Open the companion Word file → insert one of those images as an illustration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61772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Sharing a chart or summary? Export as image and paste anywhere.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38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A939E9-28FE-AD54-85D3-8722859D1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40E81E-317A-3725-BAD3-5DBE41659B3A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100000">
                <a:srgbClr val="355EA9"/>
              </a:gs>
              <a:gs pos="46000">
                <a:srgbClr val="1F3864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C900F98-39C4-9094-65B1-85389C419D6D}"/>
              </a:ext>
            </a:extLst>
          </p:cNvPr>
          <p:cNvSpPr/>
          <p:nvPr/>
        </p:nvSpPr>
        <p:spPr>
          <a:xfrm>
            <a:off x="274320" y="548640"/>
            <a:ext cx="8595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200" b="1" dirty="0">
                <a:solidFill>
                  <a:srgbClr val="FFFFFF"/>
                </a:solidFill>
                <a:effectLst>
                  <a:outerShdw blurRad="12700" dist="38100" dir="2700000" algn="tl" rotWithShape="0">
                    <a:prstClr val="black"/>
                  </a:outerShdw>
                </a:effectLst>
                <a:latin typeface="Arial Black" pitchFamily="34" charset="0"/>
              </a:rPr>
              <a:t>Microsoft Office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3F63DDE-C6F6-4DCA-9B2E-4C6DC214ADD4}"/>
              </a:ext>
            </a:extLst>
          </p:cNvPr>
          <p:cNvSpPr/>
          <p:nvPr/>
        </p:nvSpPr>
        <p:spPr>
          <a:xfrm>
            <a:off x="274320" y="2380658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www.WorkplaceIQSkills.com/nacm</a:t>
            </a:r>
            <a:endParaRPr lang="en-US" sz="36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69666727-2E18-CDDD-C1EF-ADA1B963F7D4}"/>
              </a:ext>
            </a:extLst>
          </p:cNvPr>
          <p:cNvSpPr/>
          <p:nvPr/>
        </p:nvSpPr>
        <p:spPr>
          <a:xfrm>
            <a:off x="274320" y="1769364"/>
            <a:ext cx="8412480" cy="36576"/>
          </a:xfrm>
          <a:prstGeom prst="rect">
            <a:avLst/>
          </a:prstGeom>
          <a:gradFill flip="none" rotWithShape="1">
            <a:gsLst>
              <a:gs pos="0">
                <a:srgbClr val="DFE7F5"/>
              </a:gs>
              <a:gs pos="21000">
                <a:srgbClr val="6D91D1"/>
              </a:gs>
              <a:gs pos="65000">
                <a:srgbClr val="1F386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8486E304-861C-0F23-7B9E-F274316627A6}"/>
              </a:ext>
            </a:extLst>
          </p:cNvPr>
          <p:cNvSpPr/>
          <p:nvPr/>
        </p:nvSpPr>
        <p:spPr>
          <a:xfrm>
            <a:off x="274320" y="3803904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NACM 2026 Conference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C646D827-41C7-D3FC-8BF9-4315910BED5A}"/>
              </a:ext>
            </a:extLst>
          </p:cNvPr>
          <p:cNvSpPr/>
          <p:nvPr/>
        </p:nvSpPr>
        <p:spPr>
          <a:xfrm>
            <a:off x="274320" y="436168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Presented by Sheri Tingle  |  WorkplaceIQ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F679D2-C864-347C-F118-2CA3B5DBFD3B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1F386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hape 3">
            <a:extLst>
              <a:ext uri="{FF2B5EF4-FFF2-40B4-BE49-F238E27FC236}">
                <a16:creationId xmlns:a16="http://schemas.microsoft.com/office/drawing/2014/main" id="{F08D3B5A-9570-AA00-0C4C-8EAB5EB6FBEA}"/>
              </a:ext>
            </a:extLst>
          </p:cNvPr>
          <p:cNvSpPr/>
          <p:nvPr/>
        </p:nvSpPr>
        <p:spPr>
          <a:xfrm>
            <a:off x="274320" y="3189986"/>
            <a:ext cx="8412480" cy="36576"/>
          </a:xfrm>
          <a:prstGeom prst="rect">
            <a:avLst/>
          </a:prstGeom>
          <a:gradFill flip="none" rotWithShape="1">
            <a:gsLst>
              <a:gs pos="0">
                <a:srgbClr val="DFE7F5"/>
              </a:gs>
              <a:gs pos="21000">
                <a:srgbClr val="6D91D1"/>
              </a:gs>
              <a:gs pos="65000">
                <a:srgbClr val="1F386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8831D5BA-2601-E191-FC29-40DFA0DEBABB}"/>
              </a:ext>
            </a:extLst>
          </p:cNvPr>
          <p:cNvSpPr/>
          <p:nvPr/>
        </p:nvSpPr>
        <p:spPr>
          <a:xfrm>
            <a:off x="274320" y="1838029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all files at: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48847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DB67590-5996-95B6-BAE0-C8BBC7630F3F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76000">
                <a:srgbClr val="33B36D"/>
              </a:gs>
              <a:gs pos="0">
                <a:srgbClr val="217346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4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365760" y="1463040"/>
            <a:ext cx="8412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200" b="1" dirty="0">
                <a:solidFill>
                  <a:srgbClr val="FFFFFF"/>
                </a:solidFill>
                <a:effectLst>
                  <a:outerShdw blurRad="12700" dist="38100" dir="2700000" algn="tl" rotWithShape="0">
                    <a:prstClr val="black"/>
                  </a:outerShdw>
                </a:effectLst>
                <a:latin typeface="Arial Black" pitchFamily="34" charset="0"/>
              </a:rPr>
              <a:t>Excel Workflows</a:t>
            </a:r>
          </a:p>
        </p:txBody>
      </p:sp>
      <p:sp>
        <p:nvSpPr>
          <p:cNvPr id="5" name="Shape 3"/>
          <p:cNvSpPr/>
          <p:nvPr/>
        </p:nvSpPr>
        <p:spPr>
          <a:xfrm>
            <a:off x="365760" y="2606040"/>
            <a:ext cx="576072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74320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Clean, calculate, connect &amp; automate your data</a:t>
            </a:r>
            <a:endParaRPr lang="en-US" sz="2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5A5ABA-71B5-9C10-38F1-BDBC7BD4E119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217346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4">
            <a:extLst>
              <a:ext uri="{FF2B5EF4-FFF2-40B4-BE49-F238E27FC236}">
                <a16:creationId xmlns:a16="http://schemas.microsoft.com/office/drawing/2014/main" id="{A61AA24E-CDDB-9F62-9140-199EEFD55051}"/>
              </a:ext>
            </a:extLst>
          </p:cNvPr>
          <p:cNvSpPr/>
          <p:nvPr/>
        </p:nvSpPr>
        <p:spPr>
          <a:xfrm>
            <a:off x="3133817" y="4143845"/>
            <a:ext cx="582197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2400" i="1" dirty="0">
                <a:solidFill>
                  <a:schemeClr val="bg1"/>
                </a:solidFill>
                <a:latin typeface="Arial" pitchFamily="34" charset="0"/>
                <a:cs typeface="Arial" pitchFamily="34" charset="-120"/>
              </a:rPr>
              <a:t>Go to EXCEL to practice these tools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1CF03904-41DC-3096-F556-59019C801397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nacm-2026-office-38063-excel.docx file</a:t>
            </a:r>
          </a:p>
        </p:txBody>
      </p:sp>
      <p:sp>
        <p:nvSpPr>
          <p:cNvPr id="13" name="lt blue box"/>
          <p:cNvSpPr/>
          <p:nvPr/>
        </p:nvSpPr>
        <p:spPr>
          <a:xfrm>
            <a:off x="182880" y="2327910"/>
            <a:ext cx="8778240" cy="235839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dk blue box"/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: DEMO"/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9" name="lt green box"/>
          <p:cNvSpPr/>
          <p:nvPr/>
        </p:nvSpPr>
        <p:spPr>
          <a:xfrm>
            <a:off x="182880" y="1141095"/>
            <a:ext cx="8778240" cy="74485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dk green box"/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: what it does"/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173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23</a:t>
            </a:r>
          </a:p>
        </p:txBody>
      </p:sp>
      <p:sp>
        <p:nvSpPr>
          <p:cNvPr id="6" name="Text 4"/>
          <p:cNvSpPr/>
          <p:nvPr/>
        </p:nvSpPr>
        <p:spPr>
          <a:xfrm>
            <a:off x="2611755" y="45720"/>
            <a:ext cx="653224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Filter + Sort — </a:t>
            </a:r>
            <a:r>
              <a:rPr lang="nn-NO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Prep Data for Reports Fast</a:t>
            </a:r>
            <a:endParaRPr lang="en-US" sz="3000" b="1" dirty="0">
              <a:solidFill>
                <a:schemeClr val="bg1"/>
              </a:solidFill>
              <a:effectLst>
                <a:outerShdw blurRad="25400" dist="12700" dir="2700000" algn="tl" rotWithShape="0">
                  <a:prstClr val="black">
                    <a:alpha val="98000"/>
                  </a:prst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320040" y="1186815"/>
            <a:ext cx="8503920" cy="69913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Dropdown arrows appear on column headers. Click any dropdown to filter by value, text, or date range. Sort any column ascending, descending, or by color.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73630"/>
            <a:ext cx="8503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 the companion Excel file, 'Aging Report' tab: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any cell in the data → Data → Filter (already 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the dropdown on 'Days Past Due' column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Number Filters → Greater Than → type 60 → 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Now you see only accounts 60+ days past due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'Territory' dropdown → uncheck Midwest → 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Now filtered to non-Midwest high-risk accounts only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Clear all: Data → Clear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6863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Keyboard shortcut: Ctrl+Shift+L to toggle filters on/off.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76591B2-38EF-2C8E-89AA-8EA5C199EB4D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nacm-2026-office-38063-excel.docx file</a:t>
            </a:r>
          </a:p>
        </p:txBody>
      </p:sp>
      <p:sp>
        <p:nvSpPr>
          <p:cNvPr id="22" name="lt blue box">
            <a:extLst>
              <a:ext uri="{FF2B5EF4-FFF2-40B4-BE49-F238E27FC236}">
                <a16:creationId xmlns:a16="http://schemas.microsoft.com/office/drawing/2014/main" id="{15EAEE11-B5CA-8052-37EA-07439B71971E}"/>
              </a:ext>
            </a:extLst>
          </p:cNvPr>
          <p:cNvSpPr/>
          <p:nvPr/>
        </p:nvSpPr>
        <p:spPr>
          <a:xfrm>
            <a:off x="182880" y="2327910"/>
            <a:ext cx="8778240" cy="230124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dk blue box">
            <a:extLst>
              <a:ext uri="{FF2B5EF4-FFF2-40B4-BE49-F238E27FC236}">
                <a16:creationId xmlns:a16="http://schemas.microsoft.com/office/drawing/2014/main" id="{0A46AEDB-A9B6-2844-0EE7-AE96361EFB65}"/>
              </a:ext>
            </a:extLst>
          </p:cNvPr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: DEMO">
            <a:extLst>
              <a:ext uri="{FF2B5EF4-FFF2-40B4-BE49-F238E27FC236}">
                <a16:creationId xmlns:a16="http://schemas.microsoft.com/office/drawing/2014/main" id="{E7CC0366-412A-0BBB-3970-E56D9C19C19F}"/>
              </a:ext>
            </a:extLst>
          </p:cNvPr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25" name="lt green box">
            <a:extLst>
              <a:ext uri="{FF2B5EF4-FFF2-40B4-BE49-F238E27FC236}">
                <a16:creationId xmlns:a16="http://schemas.microsoft.com/office/drawing/2014/main" id="{AD7B73D7-DC1D-4A01-2ED1-205079E61AB1}"/>
              </a:ext>
            </a:extLst>
          </p:cNvPr>
          <p:cNvSpPr/>
          <p:nvPr/>
        </p:nvSpPr>
        <p:spPr>
          <a:xfrm>
            <a:off x="182880" y="1141095"/>
            <a:ext cx="8778240" cy="74485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dk green box">
            <a:extLst>
              <a:ext uri="{FF2B5EF4-FFF2-40B4-BE49-F238E27FC236}">
                <a16:creationId xmlns:a16="http://schemas.microsoft.com/office/drawing/2014/main" id="{D3E60D15-1011-B9AA-6FB1-2A57F24E8680}"/>
              </a:ext>
            </a:extLst>
          </p:cNvPr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 what it does">
            <a:extLst>
              <a:ext uri="{FF2B5EF4-FFF2-40B4-BE49-F238E27FC236}">
                <a16:creationId xmlns:a16="http://schemas.microsoft.com/office/drawing/2014/main" id="{BB116BB4-319E-3E4C-D978-50D521AD6091}"/>
              </a:ext>
            </a:extLst>
          </p:cNvPr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173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24</a:t>
            </a:r>
          </a:p>
        </p:txBody>
      </p:sp>
      <p:sp>
        <p:nvSpPr>
          <p:cNvPr id="6" name="Text 4"/>
          <p:cNvSpPr/>
          <p:nvPr/>
        </p:nvSpPr>
        <p:spPr>
          <a:xfrm>
            <a:off x="1764030" y="45720"/>
            <a:ext cx="737997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Conditional Formatting — Instant Patterns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71575"/>
            <a:ext cx="8503920" cy="65341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Set rules that automatically color cells based on their value. Examples: Overdue balances go red. Current accounts stay green. Risk levels instantly visible.</a:t>
            </a:r>
          </a:p>
        </p:txBody>
      </p:sp>
      <p:sp>
        <p:nvSpPr>
          <p:cNvPr id="12" name="Text 10"/>
          <p:cNvSpPr/>
          <p:nvPr/>
        </p:nvSpPr>
        <p:spPr>
          <a:xfrm>
            <a:off x="182880" y="28346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50770"/>
            <a:ext cx="8503920" cy="19526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The Aging Report tab already has these rules applied: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Days Past Due &gt; 90 = Red background (CRITICAL)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Days Past Due 61–90 = Orange (HIGH RISK)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Days Past Due 31–60 = Yellow (WATCH)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Days Past Due 1–30 = Light green (MONITOR)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Days Past Due = 0 = White (CURRENT)</a:t>
            </a:r>
          </a:p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To view/edit rules: Home → Conditional Formatting → Manage Rules</a:t>
            </a:r>
          </a:p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To add your own: select a column → New Rule → set your conditions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638675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Once rules are set, they update automatically when data changes.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132370D-E3C4-A7B4-5BD3-FF3B36CD47FE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nacm-2026-office-38063-excel.docx file</a:t>
            </a:r>
          </a:p>
        </p:txBody>
      </p:sp>
      <p:sp>
        <p:nvSpPr>
          <p:cNvPr id="16" name="lt blue box">
            <a:extLst>
              <a:ext uri="{FF2B5EF4-FFF2-40B4-BE49-F238E27FC236}">
                <a16:creationId xmlns:a16="http://schemas.microsoft.com/office/drawing/2014/main" id="{56BD0A7F-4D03-EA98-3623-DB8E13E20403}"/>
              </a:ext>
            </a:extLst>
          </p:cNvPr>
          <p:cNvSpPr/>
          <p:nvPr/>
        </p:nvSpPr>
        <p:spPr>
          <a:xfrm>
            <a:off x="182880" y="2327910"/>
            <a:ext cx="8778240" cy="230124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dk blue box">
            <a:extLst>
              <a:ext uri="{FF2B5EF4-FFF2-40B4-BE49-F238E27FC236}">
                <a16:creationId xmlns:a16="http://schemas.microsoft.com/office/drawing/2014/main" id="{7B12FB2B-2BFA-5526-63AF-F8B9CFF4BBD5}"/>
              </a:ext>
            </a:extLst>
          </p:cNvPr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: DEMO">
            <a:extLst>
              <a:ext uri="{FF2B5EF4-FFF2-40B4-BE49-F238E27FC236}">
                <a16:creationId xmlns:a16="http://schemas.microsoft.com/office/drawing/2014/main" id="{D28F8260-9988-A2C6-5659-E80ACF0AE9ED}"/>
              </a:ext>
            </a:extLst>
          </p:cNvPr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9" name="lt green box">
            <a:extLst>
              <a:ext uri="{FF2B5EF4-FFF2-40B4-BE49-F238E27FC236}">
                <a16:creationId xmlns:a16="http://schemas.microsoft.com/office/drawing/2014/main" id="{D8603558-418F-6CA6-4BD7-D702B3B1657C}"/>
              </a:ext>
            </a:extLst>
          </p:cNvPr>
          <p:cNvSpPr/>
          <p:nvPr/>
        </p:nvSpPr>
        <p:spPr>
          <a:xfrm>
            <a:off x="182880" y="1141095"/>
            <a:ext cx="8778240" cy="74485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dk green box">
            <a:extLst>
              <a:ext uri="{FF2B5EF4-FFF2-40B4-BE49-F238E27FC236}">
                <a16:creationId xmlns:a16="http://schemas.microsoft.com/office/drawing/2014/main" id="{3F6627E2-71F4-5B24-C04A-5DAFD7E90AA2}"/>
              </a:ext>
            </a:extLst>
          </p:cNvPr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: what it does">
            <a:extLst>
              <a:ext uri="{FF2B5EF4-FFF2-40B4-BE49-F238E27FC236}">
                <a16:creationId xmlns:a16="http://schemas.microsoft.com/office/drawing/2014/main" id="{03D044D5-8D1A-267E-3C6B-EA38516CE1D3}"/>
              </a:ext>
            </a:extLst>
          </p:cNvPr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173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25</a:t>
            </a:r>
          </a:p>
        </p:txBody>
      </p:sp>
      <p:sp>
        <p:nvSpPr>
          <p:cNvPr id="6" name="Text 4"/>
          <p:cNvSpPr/>
          <p:nvPr/>
        </p:nvSpPr>
        <p:spPr>
          <a:xfrm>
            <a:off x="4288155" y="45720"/>
            <a:ext cx="485584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Formulas for Word Forms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50620"/>
            <a:ext cx="8503920" cy="67437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Build your calculations in Excel first. Then copy the results into your Word letter. No manual math. No calculation errors.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39339"/>
            <a:ext cx="8503920" cy="214693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 the companion Excel file, 'Letter Calculator' tab: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See the blue input cells (rows 5–10) — enter an account's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Change the balance in B7 to 50,000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Watch the yellow calculated cells update instantly: Service charge (1.5%), Total due, Due date all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See the letter preview at the bottom — it uses all the calculated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Copy any yellow cell → paste into your Word letter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6863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This eliminates manual math errors. Every number is calculated, not typed.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3EE0866-F093-B5FA-37EB-4CEF8F8018FC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nacm-2026-office-38063-excel.docx file</a:t>
            </a:r>
          </a:p>
        </p:txBody>
      </p:sp>
      <p:sp>
        <p:nvSpPr>
          <p:cNvPr id="16" name="lt blue box">
            <a:extLst>
              <a:ext uri="{FF2B5EF4-FFF2-40B4-BE49-F238E27FC236}">
                <a16:creationId xmlns:a16="http://schemas.microsoft.com/office/drawing/2014/main" id="{C63DF7C1-3A51-D9E6-264B-B967F9DA39FE}"/>
              </a:ext>
            </a:extLst>
          </p:cNvPr>
          <p:cNvSpPr/>
          <p:nvPr/>
        </p:nvSpPr>
        <p:spPr>
          <a:xfrm>
            <a:off x="182880" y="2327910"/>
            <a:ext cx="8778240" cy="230124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dk blue box">
            <a:extLst>
              <a:ext uri="{FF2B5EF4-FFF2-40B4-BE49-F238E27FC236}">
                <a16:creationId xmlns:a16="http://schemas.microsoft.com/office/drawing/2014/main" id="{6A09A20A-2426-6B84-1F99-CB915F1F210B}"/>
              </a:ext>
            </a:extLst>
          </p:cNvPr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: DEMO">
            <a:extLst>
              <a:ext uri="{FF2B5EF4-FFF2-40B4-BE49-F238E27FC236}">
                <a16:creationId xmlns:a16="http://schemas.microsoft.com/office/drawing/2014/main" id="{6A996948-ED52-9188-4FF8-A71EDF81A9AF}"/>
              </a:ext>
            </a:extLst>
          </p:cNvPr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9" name="lt green box">
            <a:extLst>
              <a:ext uri="{FF2B5EF4-FFF2-40B4-BE49-F238E27FC236}">
                <a16:creationId xmlns:a16="http://schemas.microsoft.com/office/drawing/2014/main" id="{6F13B8AB-419D-96E6-145D-9AC2EDF1E7E6}"/>
              </a:ext>
            </a:extLst>
          </p:cNvPr>
          <p:cNvSpPr/>
          <p:nvPr/>
        </p:nvSpPr>
        <p:spPr>
          <a:xfrm>
            <a:off x="182880" y="1141095"/>
            <a:ext cx="8778240" cy="74485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dk green box">
            <a:extLst>
              <a:ext uri="{FF2B5EF4-FFF2-40B4-BE49-F238E27FC236}">
                <a16:creationId xmlns:a16="http://schemas.microsoft.com/office/drawing/2014/main" id="{74ECAEAC-8F30-6D49-7C63-89C667417664}"/>
              </a:ext>
            </a:extLst>
          </p:cNvPr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: what it does">
            <a:extLst>
              <a:ext uri="{FF2B5EF4-FFF2-40B4-BE49-F238E27FC236}">
                <a16:creationId xmlns:a16="http://schemas.microsoft.com/office/drawing/2014/main" id="{BA4506B1-4FD8-B9D7-84CF-A320B5037EFC}"/>
              </a:ext>
            </a:extLst>
          </p:cNvPr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173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26</a:t>
            </a:r>
          </a:p>
        </p:txBody>
      </p:sp>
      <p:sp>
        <p:nvSpPr>
          <p:cNvPr id="6" name="Text 4"/>
          <p:cNvSpPr/>
          <p:nvPr/>
        </p:nvSpPr>
        <p:spPr>
          <a:xfrm>
            <a:off x="2819400" y="45720"/>
            <a:ext cx="632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Link Excel to PowerPoint — Dashboards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8491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Copy a cell in Excel → in PowerPoint → Paste Link. The number on your slide stays connected to Excel. Update the spreadsheet → refresh PowerPoint → done.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45055"/>
            <a:ext cx="8503920" cy="193929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Using the companion files: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Open Excel → Dashboard Summary tab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Copy cell B6 (Total AR Balance) → Switch to PowerPoint → find a blank area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Home → Paste dropdown → Paste Special → Microsoft Excel Worksheet Object → Paste Link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The number appears on the slide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Go back to Excel → change a balance in the Aging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Return to PowerPoint → right-click the linked cell → Update Link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6863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Build the dashboard once. Every month: update Excel, refresh PowerPoint. Done!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018D8AB-1559-C78D-D0BD-3B0B31A4D530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nacm-2026-office-38063-excel.docx file</a:t>
            </a:r>
          </a:p>
        </p:txBody>
      </p:sp>
      <p:sp>
        <p:nvSpPr>
          <p:cNvPr id="16" name="lt blue box">
            <a:extLst>
              <a:ext uri="{FF2B5EF4-FFF2-40B4-BE49-F238E27FC236}">
                <a16:creationId xmlns:a16="http://schemas.microsoft.com/office/drawing/2014/main" id="{581E6F84-418E-400D-5C9D-E4DA1C72F42B}"/>
              </a:ext>
            </a:extLst>
          </p:cNvPr>
          <p:cNvSpPr/>
          <p:nvPr/>
        </p:nvSpPr>
        <p:spPr>
          <a:xfrm>
            <a:off x="182880" y="2327910"/>
            <a:ext cx="8778240" cy="129921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dk blue box">
            <a:extLst>
              <a:ext uri="{FF2B5EF4-FFF2-40B4-BE49-F238E27FC236}">
                <a16:creationId xmlns:a16="http://schemas.microsoft.com/office/drawing/2014/main" id="{D537E725-0495-F803-D02E-00FFE9332940}"/>
              </a:ext>
            </a:extLst>
          </p:cNvPr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: DEMO">
            <a:extLst>
              <a:ext uri="{FF2B5EF4-FFF2-40B4-BE49-F238E27FC236}">
                <a16:creationId xmlns:a16="http://schemas.microsoft.com/office/drawing/2014/main" id="{6C52B947-5324-5F43-B36D-1500459199B4}"/>
              </a:ext>
            </a:extLst>
          </p:cNvPr>
          <p:cNvSpPr/>
          <p:nvPr/>
        </p:nvSpPr>
        <p:spPr>
          <a:xfrm>
            <a:off x="182880" y="200787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9" name="lt green box">
            <a:extLst>
              <a:ext uri="{FF2B5EF4-FFF2-40B4-BE49-F238E27FC236}">
                <a16:creationId xmlns:a16="http://schemas.microsoft.com/office/drawing/2014/main" id="{98F1B1F9-F9A7-A2B3-A7CF-7EE28E65328B}"/>
              </a:ext>
            </a:extLst>
          </p:cNvPr>
          <p:cNvSpPr/>
          <p:nvPr/>
        </p:nvSpPr>
        <p:spPr>
          <a:xfrm>
            <a:off x="182880" y="1141095"/>
            <a:ext cx="8778240" cy="74485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dk green box">
            <a:extLst>
              <a:ext uri="{FF2B5EF4-FFF2-40B4-BE49-F238E27FC236}">
                <a16:creationId xmlns:a16="http://schemas.microsoft.com/office/drawing/2014/main" id="{990A822E-EC23-44BE-FB95-746271B5A586}"/>
              </a:ext>
            </a:extLst>
          </p:cNvPr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: what it does">
            <a:extLst>
              <a:ext uri="{FF2B5EF4-FFF2-40B4-BE49-F238E27FC236}">
                <a16:creationId xmlns:a16="http://schemas.microsoft.com/office/drawing/2014/main" id="{CE92F58A-CDBF-A2DD-4370-F411B99D8CCD}"/>
              </a:ext>
            </a:extLst>
          </p:cNvPr>
          <p:cNvSpPr/>
          <p:nvPr/>
        </p:nvSpPr>
        <p:spPr>
          <a:xfrm>
            <a:off x="182880" y="821055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173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27</a:t>
            </a:r>
          </a:p>
        </p:txBody>
      </p:sp>
      <p:sp>
        <p:nvSpPr>
          <p:cNvPr id="6" name="Text 4"/>
          <p:cNvSpPr/>
          <p:nvPr/>
        </p:nvSpPr>
        <p:spPr>
          <a:xfrm>
            <a:off x="3554730" y="45720"/>
            <a:ext cx="558927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Generate Directly from Excel Data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263015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Excel text formulas can build complete, formatted strings from your data — account names, addresses, slide titles — ready to paste without retyping.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27910"/>
            <a:ext cx="8503920" cy="120586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 the companion Excel file: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Label Generator tab: Column E builds complete address labels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Slide Titles tab: Column D builds complete slide titles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Copy these cells → paste directly into Word or PowerPoint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457700"/>
            <a:ext cx="8778240" cy="5257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CHAR(10) creates a line break inside a cell. TEXT() formats numbers as currency or dates for professional output.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1F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A7D5A98-BF42-409E-D95A-25EDF70AD9AF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1000">
                <a:srgbClr val="355EA9"/>
              </a:gs>
              <a:gs pos="22000">
                <a:srgbClr val="1F3864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 now have new tools.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274320" y="123444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even 3 of them consistently</a:t>
            </a: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you'll be faster, clearer, and more confident.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274320" y="2286000"/>
            <a:ext cx="8412480" cy="3657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B0F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274320" y="264718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www.WorkplaceIQSkills.com/nacm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274320" y="3337560"/>
            <a:ext cx="8412480" cy="3657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B0F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274320" y="347472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Remember — if you want change, look within. Keep smilin'.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274320" y="42062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Sheri Tingle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BC897B-DCF1-EFFE-A39D-D433C3489709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B0F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We'll Cover Today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234440"/>
            <a:ext cx="41148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762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234440"/>
            <a:ext cx="73152" cy="1463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1441294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F386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834501" y="1509874"/>
            <a:ext cx="355461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400" b="1" dirty="0">
                <a:solidFill>
                  <a:srgbClr val="1F3864"/>
                </a:solidFill>
                <a:latin typeface="Arial Black" pitchFamily="34" charset="0"/>
              </a:rPr>
              <a:t>Shared Superpowers</a:t>
            </a:r>
          </a:p>
        </p:txBody>
      </p:sp>
      <p:sp>
        <p:nvSpPr>
          <p:cNvPr id="8" name="Text 6"/>
          <p:cNvSpPr/>
          <p:nvPr/>
        </p:nvSpPr>
        <p:spPr>
          <a:xfrm>
            <a:off x="468741" y="1970844"/>
            <a:ext cx="3920379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Tips that work across ALL three apps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74320" y="2880360"/>
            <a:ext cx="41148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762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74320" y="2880360"/>
            <a:ext cx="73152" cy="146304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3087214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A73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834501" y="3155794"/>
            <a:ext cx="355461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400" b="1" dirty="0">
                <a:solidFill>
                  <a:srgbClr val="1A73E8"/>
                </a:solidFill>
                <a:latin typeface="Arial Black" pitchFamily="34" charset="0"/>
              </a:rPr>
              <a:t>Word</a:t>
            </a:r>
          </a:p>
        </p:txBody>
      </p:sp>
      <p:sp>
        <p:nvSpPr>
          <p:cNvPr id="13" name="Text 11"/>
          <p:cNvSpPr/>
          <p:nvPr/>
        </p:nvSpPr>
        <p:spPr>
          <a:xfrm>
            <a:off x="834501" y="3474720"/>
            <a:ext cx="3554619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Documents, formatting &amp; automation</a:t>
            </a:r>
          </a:p>
        </p:txBody>
      </p:sp>
      <p:sp>
        <p:nvSpPr>
          <p:cNvPr id="14" name="Shape 12"/>
          <p:cNvSpPr/>
          <p:nvPr/>
        </p:nvSpPr>
        <p:spPr>
          <a:xfrm>
            <a:off x="4754880" y="1234440"/>
            <a:ext cx="41148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762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754880" y="1234440"/>
            <a:ext cx="73152" cy="1463040"/>
          </a:xfrm>
          <a:prstGeom prst="rect">
            <a:avLst/>
          </a:prstGeom>
          <a:solidFill>
            <a:srgbClr val="D04A02"/>
          </a:solidFill>
          <a:ln w="12700">
            <a:solidFill>
              <a:srgbClr val="D04A0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92040" y="1441294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D04A0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5317724" y="1509874"/>
            <a:ext cx="355195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400" b="1" dirty="0">
                <a:solidFill>
                  <a:srgbClr val="D04A02"/>
                </a:solidFill>
                <a:latin typeface="Arial Black" pitchFamily="34" charset="0"/>
              </a:rPr>
              <a:t>PowerPoint</a:t>
            </a:r>
          </a:p>
        </p:txBody>
      </p:sp>
      <p:sp>
        <p:nvSpPr>
          <p:cNvPr id="18" name="Text 16"/>
          <p:cNvSpPr/>
          <p:nvPr/>
        </p:nvSpPr>
        <p:spPr>
          <a:xfrm>
            <a:off x="5317724" y="1831028"/>
            <a:ext cx="355328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Slides, design &amp; delivery</a:t>
            </a:r>
          </a:p>
        </p:txBody>
      </p:sp>
      <p:sp>
        <p:nvSpPr>
          <p:cNvPr id="19" name="Shape 17"/>
          <p:cNvSpPr/>
          <p:nvPr/>
        </p:nvSpPr>
        <p:spPr>
          <a:xfrm>
            <a:off x="4754880" y="2880360"/>
            <a:ext cx="41148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762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54880" y="2880360"/>
            <a:ext cx="73152" cy="1463040"/>
          </a:xfrm>
          <a:prstGeom prst="rect">
            <a:avLst/>
          </a:prstGeom>
          <a:solidFill>
            <a:srgbClr val="217346"/>
          </a:solidFill>
          <a:ln w="12700">
            <a:solidFill>
              <a:srgbClr val="217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92040" y="3087214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173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5317724" y="3155794"/>
            <a:ext cx="355195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400" b="1" dirty="0">
                <a:solidFill>
                  <a:srgbClr val="217346"/>
                </a:solidFill>
                <a:latin typeface="Arial Black" pitchFamily="34" charset="0"/>
              </a:rPr>
              <a:t>Excel</a:t>
            </a:r>
          </a:p>
        </p:txBody>
      </p:sp>
      <p:sp>
        <p:nvSpPr>
          <p:cNvPr id="23" name="Text 21"/>
          <p:cNvSpPr/>
          <p:nvPr/>
        </p:nvSpPr>
        <p:spPr>
          <a:xfrm>
            <a:off x="5317724" y="3474720"/>
            <a:ext cx="355328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Data, formulas &amp; connections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gradFill>
          <a:gsLst>
            <a:gs pos="40000">
              <a:srgbClr val="FD762B"/>
            </a:gs>
            <a:gs pos="0">
              <a:srgbClr val="D04A0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67156BA-5CAD-19DE-08A7-33340EBD187D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79000">
                <a:srgbClr val="799AD5"/>
              </a:gs>
              <a:gs pos="17000">
                <a:srgbClr val="1F3864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1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365760" y="1463040"/>
            <a:ext cx="8412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200" b="1" dirty="0">
                <a:solidFill>
                  <a:srgbClr val="FFFFFF"/>
                </a:solidFill>
                <a:effectLst>
                  <a:outerShdw blurRad="12700" dist="38100" dir="2700000" algn="tl" rotWithShape="0">
                    <a:prstClr val="black"/>
                  </a:outerShdw>
                </a:effectLst>
                <a:latin typeface="Arial Black" pitchFamily="34" charset="0"/>
              </a:rPr>
              <a:t>Shared Superpowers</a:t>
            </a:r>
          </a:p>
        </p:txBody>
      </p:sp>
      <p:sp>
        <p:nvSpPr>
          <p:cNvPr id="5" name="Shape 3"/>
          <p:cNvSpPr/>
          <p:nvPr/>
        </p:nvSpPr>
        <p:spPr>
          <a:xfrm>
            <a:off x="365760" y="2606040"/>
            <a:ext cx="65836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74320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Tips that work in Word, PowerPoint &amp; Excel</a:t>
            </a:r>
            <a:endParaRPr lang="en-US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CC1ECF-D03E-1280-2465-C08D43BBF8FB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1F386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8ED09D6C-8480-96FF-8CCB-0D61B5D794D9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7" name="dk1 blue"/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:WhatItDoes"/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9" name="Top box"/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dk2 blue"/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:DEMO"/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13" name="bottom box"/>
          <p:cNvSpPr/>
          <p:nvPr/>
        </p:nvSpPr>
        <p:spPr>
          <a:xfrm>
            <a:off x="182880" y="2350770"/>
            <a:ext cx="8778240" cy="196977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1</a:t>
            </a:r>
          </a:p>
        </p:txBody>
      </p:sp>
      <p:sp>
        <p:nvSpPr>
          <p:cNvPr id="6" name="Text 4"/>
          <p:cNvSpPr/>
          <p:nvPr/>
        </p:nvSpPr>
        <p:spPr>
          <a:xfrm>
            <a:off x="2506980" y="45720"/>
            <a:ext cx="66370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Paste Without Formatting — Ctrl + Shift + V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8872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Copies text WITHOUT bringing along the original font, size, color, or spacing. The text adopts your document's formatting instead of the source's.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96490"/>
            <a:ext cx="8503920" cy="18326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Try it in Word: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Copy any text from a website or email: </a:t>
            </a:r>
            <a:r>
              <a:rPr lang="en-US" dirty="0"/>
              <a:t>Here’s my website: </a:t>
            </a:r>
            <a:r>
              <a:rPr lang="en-US" u="sng" dirty="0">
                <a:hlinkClick r:id="rId3"/>
              </a:rPr>
              <a:t>www.WorkPlaceIQSkills.com</a:t>
            </a:r>
            <a:endParaRPr lang="en-US" dirty="0">
              <a:solidFill>
                <a:srgbClr val="222222"/>
              </a:solidFill>
              <a:latin typeface="Arial" pitchFamily="34" charset="0"/>
              <a:cs typeface="Arial" pitchFamily="34" charset="-120"/>
            </a:endParaRP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In Word, paste normally (Ctrl+V) — notice it keeps the original formatting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Undo → now paste with Ctrl+Shift+V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See the difference — clean, matched formatting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Credit managers: use this when pulling client info from your CRM or email into a collection letter. Prevents the 'franken-doc' look.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C301FF0-A00F-AD58-7CA8-54DE3A5A650D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26" name="dk1 blue">
            <a:extLst>
              <a:ext uri="{FF2B5EF4-FFF2-40B4-BE49-F238E27FC236}">
                <a16:creationId xmlns:a16="http://schemas.microsoft.com/office/drawing/2014/main" id="{18C7B009-85E9-EE15-5ABB-9B05FA38C76B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WhatItDoes">
            <a:extLst>
              <a:ext uri="{FF2B5EF4-FFF2-40B4-BE49-F238E27FC236}">
                <a16:creationId xmlns:a16="http://schemas.microsoft.com/office/drawing/2014/main" id="{D99D6B6C-3FC6-6B9F-8ECC-65EEA6D5A6A8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8" name="Top box">
            <a:extLst>
              <a:ext uri="{FF2B5EF4-FFF2-40B4-BE49-F238E27FC236}">
                <a16:creationId xmlns:a16="http://schemas.microsoft.com/office/drawing/2014/main" id="{8833F3EA-7D76-36CA-57BB-BA981F2BCC32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dk2 blue">
            <a:extLst>
              <a:ext uri="{FF2B5EF4-FFF2-40B4-BE49-F238E27FC236}">
                <a16:creationId xmlns:a16="http://schemas.microsoft.com/office/drawing/2014/main" id="{86D1DE71-C436-7175-0704-8F31249E08B7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:DEMO">
            <a:extLst>
              <a:ext uri="{FF2B5EF4-FFF2-40B4-BE49-F238E27FC236}">
                <a16:creationId xmlns:a16="http://schemas.microsoft.com/office/drawing/2014/main" id="{BE885E91-637A-38DE-5A98-B132817CBB82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1" name="bottom box">
            <a:extLst>
              <a:ext uri="{FF2B5EF4-FFF2-40B4-BE49-F238E27FC236}">
                <a16:creationId xmlns:a16="http://schemas.microsoft.com/office/drawing/2014/main" id="{A3DDFBD7-2FB4-EB2C-5AB2-CFE07195F5B8}"/>
              </a:ext>
            </a:extLst>
          </p:cNvPr>
          <p:cNvSpPr/>
          <p:nvPr/>
        </p:nvSpPr>
        <p:spPr>
          <a:xfrm>
            <a:off x="182880" y="2350770"/>
            <a:ext cx="8778240" cy="1874520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2</a:t>
            </a:r>
          </a:p>
        </p:txBody>
      </p:sp>
      <p:sp>
        <p:nvSpPr>
          <p:cNvPr id="6" name="Text 4"/>
          <p:cNvSpPr/>
          <p:nvPr/>
        </p:nvSpPr>
        <p:spPr>
          <a:xfrm>
            <a:off x="2266950" y="45720"/>
            <a:ext cx="687705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Move Things Fast — Alt + Shift + Arrow Keys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8110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Reorders selected content without cutting and pasting. Works on bullet points in Word and objects in PowerPoint.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442210"/>
            <a:ext cx="8503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Try it in Word (use the companion Word file):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anywhere on a bullet point in the priority list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Hold Alt + Shift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Press Up or Down arrow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The item moves — content around it shifts to accommodate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Also works to indent/outdent bullet levels: Alt + Shift + Left/Right arrow.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B5C48B4-6A37-BAEA-F2FE-450E061F8513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26" name="dk1 blue">
            <a:extLst>
              <a:ext uri="{FF2B5EF4-FFF2-40B4-BE49-F238E27FC236}">
                <a16:creationId xmlns:a16="http://schemas.microsoft.com/office/drawing/2014/main" id="{5C6A26F4-97D0-EA49-6D6F-9F1BA3F7B926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:WhatItDoes">
            <a:extLst>
              <a:ext uri="{FF2B5EF4-FFF2-40B4-BE49-F238E27FC236}">
                <a16:creationId xmlns:a16="http://schemas.microsoft.com/office/drawing/2014/main" id="{90FC68F1-DD01-25A4-7CCB-0C1DE05ED706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8" name="Top box">
            <a:extLst>
              <a:ext uri="{FF2B5EF4-FFF2-40B4-BE49-F238E27FC236}">
                <a16:creationId xmlns:a16="http://schemas.microsoft.com/office/drawing/2014/main" id="{49727469-0A52-39DC-F1B8-840396CAC94E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dk2 blue">
            <a:extLst>
              <a:ext uri="{FF2B5EF4-FFF2-40B4-BE49-F238E27FC236}">
                <a16:creationId xmlns:a16="http://schemas.microsoft.com/office/drawing/2014/main" id="{AC39A501-84BE-F033-24F2-44DAE49D5191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:DEMO">
            <a:extLst>
              <a:ext uri="{FF2B5EF4-FFF2-40B4-BE49-F238E27FC236}">
                <a16:creationId xmlns:a16="http://schemas.microsoft.com/office/drawing/2014/main" id="{86BDB09F-94B1-3223-5D0A-963241252166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1" name="bottom box">
            <a:extLst>
              <a:ext uri="{FF2B5EF4-FFF2-40B4-BE49-F238E27FC236}">
                <a16:creationId xmlns:a16="http://schemas.microsoft.com/office/drawing/2014/main" id="{7E71E222-51F5-B353-9D6C-4661A530F76D}"/>
              </a:ext>
            </a:extLst>
          </p:cNvPr>
          <p:cNvSpPr/>
          <p:nvPr/>
        </p:nvSpPr>
        <p:spPr>
          <a:xfrm>
            <a:off x="182880" y="2350769"/>
            <a:ext cx="8778240" cy="1640205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3</a:t>
            </a:r>
          </a:p>
        </p:txBody>
      </p:sp>
      <p:sp>
        <p:nvSpPr>
          <p:cNvPr id="6" name="Text 4"/>
          <p:cNvSpPr/>
          <p:nvPr/>
        </p:nvSpPr>
        <p:spPr>
          <a:xfrm>
            <a:off x="3869055" y="45720"/>
            <a:ext cx="527494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Hide/Show the Ribbon — Ctrl + F1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52525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Collapses the entire ribbon to give you more screen space. Press again to restore it. Great during demos, reviews, or on small screens.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406015"/>
            <a:ext cx="8503920" cy="16402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Do it right now: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Press Ctrl + F1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The ribbon disappears — look at how much more slide/doc you can see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Press Ctrl + F1 again to bring it back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Double-click any tab to temporarily show the ribbon without keeping it open</a:t>
            </a:r>
          </a:p>
        </p:txBody>
      </p:sp>
      <p:sp>
        <p:nvSpPr>
          <p:cNvPr id="15" name="Text 13"/>
          <p:cNvSpPr/>
          <p:nvPr/>
        </p:nvSpPr>
        <p:spPr>
          <a:xfrm>
            <a:off x="182880" y="457200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Also useful when presenting so the audience sees more of your content and fewer tool icons.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C9D549D-0C93-C726-C206-11ACAA04EDF4}"/>
              </a:ext>
            </a:extLst>
          </p:cNvPr>
          <p:cNvSpPr txBox="1"/>
          <p:nvPr/>
        </p:nvSpPr>
        <p:spPr>
          <a:xfrm>
            <a:off x="4435284" y="668044"/>
            <a:ext cx="4708716" cy="276999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txBody>
          <a:bodyPr wrap="square" tIns="0" bIns="0" rtlCol="0">
            <a:spAutoFit/>
          </a:bodyPr>
          <a:lstStyle/>
          <a:p>
            <a:pPr algn="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ptos Narrow" panose="020B0004020202020204" pitchFamily="34" charset="0"/>
              </a:rPr>
              <a:t>Use the nacm-2026-office-38063-word.docx file</a:t>
            </a:r>
          </a:p>
        </p:txBody>
      </p:sp>
      <p:sp>
        <p:nvSpPr>
          <p:cNvPr id="27" name="dk1 blue">
            <a:extLst>
              <a:ext uri="{FF2B5EF4-FFF2-40B4-BE49-F238E27FC236}">
                <a16:creationId xmlns:a16="http://schemas.microsoft.com/office/drawing/2014/main" id="{CA1BA2D5-B1D3-6789-F1B7-FBDD26285AE8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:WhatItDoes">
            <a:extLst>
              <a:ext uri="{FF2B5EF4-FFF2-40B4-BE49-F238E27FC236}">
                <a16:creationId xmlns:a16="http://schemas.microsoft.com/office/drawing/2014/main" id="{8E58240B-F64F-E36F-0A35-C35D090BC32B}"/>
              </a:ext>
            </a:extLst>
          </p:cNvPr>
          <p:cNvSpPr/>
          <p:nvPr/>
        </p:nvSpPr>
        <p:spPr>
          <a:xfrm>
            <a:off x="182880" y="822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WHAT IT DOES</a:t>
            </a:r>
          </a:p>
        </p:txBody>
      </p:sp>
      <p:sp>
        <p:nvSpPr>
          <p:cNvPr id="29" name="Top box">
            <a:extLst>
              <a:ext uri="{FF2B5EF4-FFF2-40B4-BE49-F238E27FC236}">
                <a16:creationId xmlns:a16="http://schemas.microsoft.com/office/drawing/2014/main" id="{85EACFF6-F171-4E39-DABA-C49B02772DBF}"/>
              </a:ext>
            </a:extLst>
          </p:cNvPr>
          <p:cNvSpPr/>
          <p:nvPr/>
        </p:nvSpPr>
        <p:spPr>
          <a:xfrm>
            <a:off x="182880" y="1143000"/>
            <a:ext cx="8778240" cy="714375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dk2 blue">
            <a:extLst>
              <a:ext uri="{FF2B5EF4-FFF2-40B4-BE49-F238E27FC236}">
                <a16:creationId xmlns:a16="http://schemas.microsoft.com/office/drawing/2014/main" id="{E82B4296-3071-E681-6F35-247F42DD80D2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:DEMO">
            <a:extLst>
              <a:ext uri="{FF2B5EF4-FFF2-40B4-BE49-F238E27FC236}">
                <a16:creationId xmlns:a16="http://schemas.microsoft.com/office/drawing/2014/main" id="{35C4FDCB-2AC7-D622-FE63-B7E64E763D14}"/>
              </a:ext>
            </a:extLst>
          </p:cNvPr>
          <p:cNvSpPr/>
          <p:nvPr/>
        </p:nvSpPr>
        <p:spPr>
          <a:xfrm>
            <a:off x="182880" y="203073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DEMO</a:t>
            </a:r>
          </a:p>
        </p:txBody>
      </p:sp>
      <p:sp>
        <p:nvSpPr>
          <p:cNvPr id="32" name="bottom box">
            <a:extLst>
              <a:ext uri="{FF2B5EF4-FFF2-40B4-BE49-F238E27FC236}">
                <a16:creationId xmlns:a16="http://schemas.microsoft.com/office/drawing/2014/main" id="{041A1C9D-3B07-8025-D279-4D5BD4ADEDB5}"/>
              </a:ext>
            </a:extLst>
          </p:cNvPr>
          <p:cNvSpPr/>
          <p:nvPr/>
        </p:nvSpPr>
        <p:spPr>
          <a:xfrm>
            <a:off x="182880" y="2350769"/>
            <a:ext cx="8778240" cy="1961955"/>
          </a:xfrm>
          <a:prstGeom prst="rect">
            <a:avLst/>
          </a:prstGeom>
          <a:solidFill>
            <a:srgbClr val="F0F5FF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05156"/>
            <a:ext cx="109728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0515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APPS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417320" y="1143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TIP 4</a:t>
            </a:r>
          </a:p>
        </p:txBody>
      </p:sp>
      <p:sp>
        <p:nvSpPr>
          <p:cNvPr id="6" name="Text 4"/>
          <p:cNvSpPr/>
          <p:nvPr/>
        </p:nvSpPr>
        <p:spPr>
          <a:xfrm>
            <a:off x="2926080" y="45720"/>
            <a:ext cx="6035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25400" dist="12700" dir="2700000" algn="tl" rotWithShape="0">
                    <a:prstClr val="black">
                      <a:alpha val="98000"/>
                    </a:prstClr>
                  </a:outerShdw>
                </a:effectLst>
                <a:latin typeface="Arial Narrow" panose="020B0606020202030204" pitchFamily="34" charset="0"/>
              </a:rPr>
              <a:t>Use the Search Box for Quick Actions</a:t>
            </a:r>
          </a:p>
        </p:txBody>
      </p:sp>
      <p:sp>
        <p:nvSpPr>
          <p:cNvPr id="10" name="Text 8"/>
          <p:cNvSpPr/>
          <p:nvPr/>
        </p:nvSpPr>
        <p:spPr>
          <a:xfrm>
            <a:off x="320040" y="114681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The Search bar is your command center for quickly finding anything within the Office app you're using. </a:t>
            </a:r>
          </a:p>
        </p:txBody>
      </p:sp>
      <p:sp>
        <p:nvSpPr>
          <p:cNvPr id="14" name="Text 12"/>
          <p:cNvSpPr/>
          <p:nvPr/>
        </p:nvSpPr>
        <p:spPr>
          <a:xfrm>
            <a:off x="320040" y="2394584"/>
            <a:ext cx="8503920" cy="182181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Try it now: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Click in the Search box at the top of the window (or press </a:t>
            </a:r>
            <a:r>
              <a:rPr lang="en-US" dirty="0" err="1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Alt+Q</a:t>
            </a: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). Type a word or phrase related to what you want to do.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Search for "Double Space". The Search box will immediately show you where to find that command.</a:t>
            </a:r>
          </a:p>
          <a:p>
            <a:pPr marL="398463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itchFamily="34" charset="0"/>
                <a:cs typeface="Arial" pitchFamily="34" charset="-120"/>
              </a:rPr>
              <a:t>Type in “field” to identify a few options.</a:t>
            </a:r>
          </a:p>
          <a:p>
            <a:endParaRPr lang="en-US" dirty="0"/>
          </a:p>
          <a:p>
            <a:endParaRPr lang="en-US" dirty="0">
              <a:solidFill>
                <a:srgbClr val="222222"/>
              </a:solidFill>
              <a:latin typeface="Arial" pitchFamily="34" charset="0"/>
              <a:cs typeface="Arial" pitchFamily="34" charset="-12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82880" y="4457700"/>
            <a:ext cx="8778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3225" indent="-403225"/>
            <a:r>
              <a:rPr lang="en-US" sz="1600" dirty="0">
                <a:solidFill>
                  <a:srgbClr val="555555"/>
                </a:solidFill>
                <a:latin typeface="Arial" pitchFamily="34" charset="0"/>
                <a:cs typeface="Arial" pitchFamily="34" charset="-120"/>
              </a:rPr>
              <a:t>💡  Great for finding any menu option without having to click through endless tabs and ribbons. Works in Word, Excel, and PowerPoint.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3744</Words>
  <Application>Microsoft Office PowerPoint</Application>
  <PresentationFormat>On-screen Show (16:9)</PresentationFormat>
  <Paragraphs>476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Aptos Narrow</vt:lpstr>
      <vt:lpstr>Arial</vt:lpstr>
      <vt:lpstr>Arial Black</vt:lpstr>
      <vt:lpstr>Arial Narrow</vt:lpstr>
      <vt:lpstr>Calibri</vt:lpstr>
      <vt:lpstr>Roboto Condensed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Office: 30 Smart Tricks — NACM Conference</dc:title>
  <dc:subject>PptxGenJS Presentation</dc:subject>
  <dc:creator>Sheri Tingle</dc:creator>
  <cp:lastModifiedBy>Sheri Tingle</cp:lastModifiedBy>
  <cp:revision>126</cp:revision>
  <dcterms:created xsi:type="dcterms:W3CDTF">2026-06-07T01:06:47Z</dcterms:created>
  <dcterms:modified xsi:type="dcterms:W3CDTF">2026-06-10T02:31:45Z</dcterms:modified>
</cp:coreProperties>
</file>