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7C41"/>
    <a:srgbClr val="F5A623"/>
    <a:srgbClr val="1E276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088" autoAdjust="0"/>
    <p:restoredTop sz="95527" autoAdjust="0"/>
  </p:normalViewPr>
  <p:slideViewPr>
    <p:cSldViewPr snapToGrid="0" snapToObjects="1">
      <p:cViewPr varScale="1">
        <p:scale>
          <a:sx n="108" d="100"/>
          <a:sy n="108" d="100"/>
        </p:scale>
        <p:origin x="2034" y="96"/>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8754031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slide. Introduce the session and let the group know we'll work through Tips 17–22 today. Mention the companion Excel and PowerPoint exercise files.</a:t>
            </a:r>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Demo: Open PowerPoint, go to View &gt; Slide Master. Show how changing the master slide font or logo propagates to all slides. Emphasize: do this at the START of a new deck, not after you've built 40 slides.</a:t>
            </a: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Demo: In slide panel, right-click between two slides &gt; Add Section. Show collapsing/expanding. Demonstrate reordering an entire section by dragging. Audience use case: quarterly board presentations, client credit reviews with multiple segments.</a:t>
            </a:r>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Live demo: Slide Show &gt; Rehearse with Coach. Start presenting any slide. Let PowerPoint catch a filler word live. After ~60 seconds, show the end report. Key point: this is the #1 free tool most people don't know exists.</a:t>
            </a: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Exercise: Use the companion Excel aging report file. Copy the chart, paste into companion PowerPoint file using both methods. Show how updating the Excel source data refreshes the Paste Link version automatically.</a:t>
            </a:r>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Power move for credit managers: if you present account-by-account reviews, this saves 30+ minutes of typing. Build your account list in Excel, write one formula, copy 50 rows, paste into Outline View — done. Demo live with the companion Excel file.</a:t>
            </a:r>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Quick demo: File &gt; Export &gt; Change File Type &gt; PNG. Show the individual files that appear in the folder. Then paste one into a Word document to show the workflow. Great use case: month-end board packet where you paste 2-3 key chart slides into a Word executive summary.</a:t>
            </a:r>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Wrap-up slide. Invite questions. Remind participants the companion files are available. Direct them to WorkplaceIQSkills.com/workshop for additional resources.</a:t>
            </a:r>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72FE15D-C174-B63D-1D85-66963CD2081A}"/>
              </a:ext>
            </a:extLst>
          </p:cNvPr>
          <p:cNvSpPr/>
          <p:nvPr userDrawn="1"/>
        </p:nvSpPr>
        <p:spPr>
          <a:xfrm>
            <a:off x="-493486" y="-111728250"/>
            <a:ext cx="45719" cy="228600000"/>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622B1AF1-39DB-8524-4F5C-1FB7F82975A1}"/>
              </a:ext>
            </a:extLst>
          </p:cNvPr>
          <p:cNvSpPr/>
          <p:nvPr userDrawn="1"/>
        </p:nvSpPr>
        <p:spPr>
          <a:xfrm rot="16200000">
            <a:off x="4549140" y="-114754478"/>
            <a:ext cx="45719" cy="228600000"/>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E2761"/>
        </a:solidFill>
        <a:effectLst/>
      </p:bgPr>
    </p:bg>
    <p:spTree>
      <p:nvGrpSpPr>
        <p:cNvPr id="1" name=""/>
        <p:cNvGrpSpPr/>
        <p:nvPr/>
      </p:nvGrpSpPr>
      <p:grpSpPr>
        <a:xfrm>
          <a:off x="0" y="0"/>
          <a:ext cx="0" cy="0"/>
          <a:chOff x="0" y="0"/>
          <a:chExt cx="0" cy="0"/>
        </a:xfrm>
      </p:grpSpPr>
      <p:sp>
        <p:nvSpPr>
          <p:cNvPr id="4" name="Shape 2"/>
          <p:cNvSpPr/>
          <p:nvPr/>
        </p:nvSpPr>
        <p:spPr>
          <a:xfrm>
            <a:off x="0" y="4777740"/>
            <a:ext cx="9144000" cy="365760"/>
          </a:xfrm>
          <a:prstGeom prst="rect">
            <a:avLst/>
          </a:prstGeom>
          <a:gradFill flip="none" rotWithShape="1">
            <a:gsLst>
              <a:gs pos="0">
                <a:srgbClr val="1E2761"/>
              </a:gs>
              <a:gs pos="100000">
                <a:srgbClr val="F5A623"/>
              </a:gs>
            </a:gsLst>
            <a:lin ang="16200000" scaled="1"/>
            <a:tileRect/>
          </a:gradFill>
          <a:ln w="12700">
            <a:solidFill>
              <a:srgbClr val="F5A623"/>
            </a:solidFill>
            <a:prstDash val="solid"/>
          </a:ln>
        </p:spPr>
        <p:txBody>
          <a:bodyPr/>
          <a:lstStyle/>
          <a:p>
            <a:endParaRPr lang="en-US"/>
          </a:p>
        </p:txBody>
      </p:sp>
      <p:sp>
        <p:nvSpPr>
          <p:cNvPr id="5" name="Text 3"/>
          <p:cNvSpPr/>
          <p:nvPr/>
        </p:nvSpPr>
        <p:spPr>
          <a:xfrm>
            <a:off x="457200" y="365760"/>
            <a:ext cx="2446020" cy="320040"/>
          </a:xfrm>
          <a:prstGeom prst="rect">
            <a:avLst/>
          </a:prstGeom>
          <a:noFill/>
          <a:ln/>
        </p:spPr>
        <p:txBody>
          <a:bodyPr wrap="square" lIns="0" tIns="0" rIns="0" bIns="0" rtlCol="0" anchor="ctr"/>
          <a:lstStyle/>
          <a:p>
            <a:pPr marL="0" indent="0">
              <a:buNone/>
            </a:pPr>
            <a:r>
              <a:rPr lang="en-US" dirty="0">
                <a:solidFill>
                  <a:schemeClr val="bg1"/>
                </a:solidFill>
                <a:latin typeface="Calibri" pitchFamily="34" charset="0"/>
                <a:ea typeface="Calibri" pitchFamily="34" charset="-122"/>
                <a:cs typeface="Calibri" pitchFamily="34" charset="-120"/>
              </a:rPr>
              <a:t>NACM Convention 2026</a:t>
            </a:r>
            <a:endParaRPr lang="en-US" dirty="0">
              <a:solidFill>
                <a:schemeClr val="bg1"/>
              </a:solidFill>
            </a:endParaRPr>
          </a:p>
        </p:txBody>
      </p:sp>
      <p:sp>
        <p:nvSpPr>
          <p:cNvPr id="6" name="Text 4"/>
          <p:cNvSpPr/>
          <p:nvPr/>
        </p:nvSpPr>
        <p:spPr>
          <a:xfrm>
            <a:off x="457200" y="822960"/>
            <a:ext cx="7772400" cy="731520"/>
          </a:xfrm>
          <a:prstGeom prst="rect">
            <a:avLst/>
          </a:prstGeom>
          <a:noFill/>
          <a:ln/>
        </p:spPr>
        <p:txBody>
          <a:bodyPr wrap="square" lIns="0" tIns="0" rIns="0" bIns="0" rtlCol="0" anchor="ctr"/>
          <a:lstStyle/>
          <a:p>
            <a:pPr marL="0" indent="0">
              <a:buNone/>
            </a:pPr>
            <a:r>
              <a:rPr lang="en-US" sz="3800" b="1" dirty="0">
                <a:solidFill>
                  <a:srgbClr val="FFFFFF"/>
                </a:solidFill>
                <a:latin typeface="Cambria" pitchFamily="34" charset="0"/>
                <a:ea typeface="Cambria" pitchFamily="34" charset="-122"/>
                <a:cs typeface="Cambria" pitchFamily="34" charset="-120"/>
              </a:rPr>
              <a:t>Microsoft PowerPoint</a:t>
            </a:r>
            <a:endParaRPr lang="en-US" sz="3800" dirty="0"/>
          </a:p>
        </p:txBody>
      </p:sp>
      <p:sp>
        <p:nvSpPr>
          <p:cNvPr id="7" name="Text 5"/>
          <p:cNvSpPr/>
          <p:nvPr/>
        </p:nvSpPr>
        <p:spPr>
          <a:xfrm>
            <a:off x="457200" y="1554480"/>
            <a:ext cx="7772400" cy="548640"/>
          </a:xfrm>
          <a:prstGeom prst="rect">
            <a:avLst/>
          </a:prstGeom>
          <a:noFill/>
          <a:ln/>
        </p:spPr>
        <p:txBody>
          <a:bodyPr wrap="square" lIns="0" tIns="0" rIns="0" bIns="0" rtlCol="0" anchor="ctr"/>
          <a:lstStyle/>
          <a:p>
            <a:pPr marL="0" indent="0">
              <a:buNone/>
            </a:pPr>
            <a:r>
              <a:rPr lang="en-US" sz="2200" i="1" dirty="0">
                <a:solidFill>
                  <a:srgbClr val="CADCFC"/>
                </a:solidFill>
                <a:latin typeface="Calibri" pitchFamily="34" charset="0"/>
                <a:ea typeface="Calibri" pitchFamily="34" charset="-122"/>
                <a:cs typeface="Calibri" pitchFamily="34" charset="-120"/>
              </a:rPr>
              <a:t>Smart Tricks for Credit Professionals</a:t>
            </a:r>
            <a:endParaRPr lang="en-US" sz="2200" dirty="0"/>
          </a:p>
        </p:txBody>
      </p:sp>
      <p:sp>
        <p:nvSpPr>
          <p:cNvPr id="8" name="Shape 6"/>
          <p:cNvSpPr/>
          <p:nvPr/>
        </p:nvSpPr>
        <p:spPr>
          <a:xfrm>
            <a:off x="457200" y="2331720"/>
            <a:ext cx="2926080" cy="594360"/>
          </a:xfrm>
          <a:prstGeom prst="roundRect">
            <a:avLst>
              <a:gd name="adj" fmla="val 12308"/>
            </a:avLst>
          </a:prstGeom>
          <a:solidFill>
            <a:srgbClr val="F5A623"/>
          </a:solidFill>
          <a:ln w="12700">
            <a:solidFill>
              <a:srgbClr val="F5A623"/>
            </a:solidFill>
            <a:prstDash val="solid"/>
          </a:ln>
        </p:spPr>
        <p:txBody>
          <a:bodyPr/>
          <a:lstStyle/>
          <a:p>
            <a:endParaRPr lang="en-US"/>
          </a:p>
        </p:txBody>
      </p:sp>
      <p:sp>
        <p:nvSpPr>
          <p:cNvPr id="9" name="Text 7"/>
          <p:cNvSpPr/>
          <p:nvPr/>
        </p:nvSpPr>
        <p:spPr>
          <a:xfrm>
            <a:off x="457200" y="2331720"/>
            <a:ext cx="2926080" cy="594360"/>
          </a:xfrm>
          <a:prstGeom prst="rect">
            <a:avLst/>
          </a:prstGeom>
          <a:noFill/>
          <a:ln/>
        </p:spPr>
        <p:txBody>
          <a:bodyPr wrap="square" lIns="0" tIns="0" rIns="0" bIns="0" rtlCol="0" anchor="ctr"/>
          <a:lstStyle/>
          <a:p>
            <a:pPr marL="0" indent="0" algn="ctr">
              <a:buNone/>
            </a:pPr>
            <a:r>
              <a:rPr lang="en-US" sz="4000" b="1" dirty="0">
                <a:solidFill>
                  <a:srgbClr val="1E2761"/>
                </a:solidFill>
                <a:effectLst>
                  <a:outerShdw blurRad="38100" dist="38100" dir="2700000" algn="tl" rotWithShape="0">
                    <a:schemeClr val="bg1">
                      <a:alpha val="40000"/>
                    </a:schemeClr>
                  </a:outerShdw>
                </a:effectLst>
                <a:latin typeface="Calibri" pitchFamily="34" charset="0"/>
                <a:ea typeface="Calibri" pitchFamily="34" charset="-122"/>
                <a:cs typeface="Calibri" pitchFamily="34" charset="-120"/>
              </a:rPr>
              <a:t>Tips 17 – 22</a:t>
            </a:r>
            <a:endParaRPr lang="en-US" sz="4000" dirty="0">
              <a:effectLst>
                <a:outerShdw blurRad="38100" dist="38100" dir="2700000" algn="tl" rotWithShape="0">
                  <a:schemeClr val="bg1">
                    <a:alpha val="40000"/>
                  </a:schemeClr>
                </a:outerShdw>
              </a:effectLst>
            </a:endParaRPr>
          </a:p>
        </p:txBody>
      </p:sp>
      <p:sp>
        <p:nvSpPr>
          <p:cNvPr id="10" name="Text 8"/>
          <p:cNvSpPr/>
          <p:nvPr/>
        </p:nvSpPr>
        <p:spPr>
          <a:xfrm>
            <a:off x="457200" y="3063240"/>
            <a:ext cx="3171825" cy="1417320"/>
          </a:xfrm>
          <a:prstGeom prst="rect">
            <a:avLst/>
          </a:prstGeom>
          <a:noFill/>
          <a:ln/>
        </p:spPr>
        <p:txBody>
          <a:bodyPr wrap="square" lIns="0" tIns="0" rIns="0" bIns="0" rtlCol="0" anchor="t"/>
          <a:lstStyle/>
          <a:p>
            <a:pPr marL="457200" indent="-457200">
              <a:buAutoNum type="arabicPlain" startAt="17"/>
            </a:pPr>
            <a:r>
              <a:rPr lang="en-US" sz="2800" dirty="0">
                <a:solidFill>
                  <a:srgbClr val="CADCFC"/>
                </a:solidFill>
                <a:latin typeface="Calibri" pitchFamily="34" charset="0"/>
                <a:ea typeface="Calibri" pitchFamily="34" charset="-122"/>
                <a:cs typeface="Calibri" pitchFamily="34" charset="-120"/>
              </a:rPr>
              <a:t>Slide Master</a:t>
            </a:r>
          </a:p>
          <a:p>
            <a:pPr marL="457200" indent="-457200">
              <a:buAutoNum type="arabicPlain" startAt="17"/>
            </a:pPr>
            <a:r>
              <a:rPr lang="en-US" sz="2800" dirty="0">
                <a:solidFill>
                  <a:srgbClr val="CADCFC"/>
                </a:solidFill>
                <a:latin typeface="Calibri" pitchFamily="34" charset="0"/>
                <a:ea typeface="Calibri" pitchFamily="34" charset="-122"/>
                <a:cs typeface="Calibri" pitchFamily="34" charset="-120"/>
              </a:rPr>
              <a:t>Sections</a:t>
            </a:r>
            <a:endParaRPr lang="en-US" sz="2800" dirty="0"/>
          </a:p>
          <a:p>
            <a:pPr marL="0" indent="0">
              <a:buNone/>
            </a:pPr>
            <a:r>
              <a:rPr lang="en-US" sz="2800" dirty="0">
                <a:solidFill>
                  <a:srgbClr val="CADCFC"/>
                </a:solidFill>
                <a:latin typeface="Calibri" pitchFamily="34" charset="0"/>
                <a:ea typeface="Calibri" pitchFamily="34" charset="-122"/>
                <a:cs typeface="Calibri" pitchFamily="34" charset="-120"/>
              </a:rPr>
              <a:t>19  Presenter Coach</a:t>
            </a:r>
            <a:endParaRPr lang="en-US" sz="2800" dirty="0"/>
          </a:p>
          <a:p>
            <a:pPr marL="0" indent="0">
              <a:buNone/>
            </a:pPr>
            <a:r>
              <a:rPr lang="en-US" sz="2800" dirty="0">
                <a:solidFill>
                  <a:srgbClr val="CADCFC"/>
                </a:solidFill>
                <a:latin typeface="Calibri" pitchFamily="34" charset="0"/>
                <a:ea typeface="Calibri" pitchFamily="34" charset="-122"/>
                <a:cs typeface="Calibri" pitchFamily="34" charset="-120"/>
              </a:rPr>
              <a:t>20  Paste Excel Charts</a:t>
            </a:r>
            <a:endParaRPr lang="en-US" sz="2800" dirty="0"/>
          </a:p>
        </p:txBody>
      </p:sp>
      <p:grpSp>
        <p:nvGrpSpPr>
          <p:cNvPr id="22" name="Group 21">
            <a:extLst>
              <a:ext uri="{FF2B5EF4-FFF2-40B4-BE49-F238E27FC236}">
                <a16:creationId xmlns:a16="http://schemas.microsoft.com/office/drawing/2014/main" id="{0D3AB1DE-BE4A-295C-154E-5C00E9A7DFBA}"/>
              </a:ext>
            </a:extLst>
          </p:cNvPr>
          <p:cNvGrpSpPr/>
          <p:nvPr/>
        </p:nvGrpSpPr>
        <p:grpSpPr>
          <a:xfrm>
            <a:off x="7132320" y="1"/>
            <a:ext cx="2011680" cy="3015211"/>
            <a:chOff x="7132320" y="1"/>
            <a:chExt cx="2011680" cy="3015211"/>
          </a:xfrm>
        </p:grpSpPr>
        <p:sp>
          <p:nvSpPr>
            <p:cNvPr id="17" name="Freeform: Shape 16">
              <a:extLst>
                <a:ext uri="{FF2B5EF4-FFF2-40B4-BE49-F238E27FC236}">
                  <a16:creationId xmlns:a16="http://schemas.microsoft.com/office/drawing/2014/main" id="{78CDF598-A2EA-8EEE-84DF-EF86743B0893}"/>
                </a:ext>
              </a:extLst>
            </p:cNvPr>
            <p:cNvSpPr/>
            <p:nvPr/>
          </p:nvSpPr>
          <p:spPr>
            <a:xfrm>
              <a:off x="7132320" y="1"/>
              <a:ext cx="2011680" cy="3015211"/>
            </a:xfrm>
            <a:custGeom>
              <a:avLst/>
              <a:gdLst>
                <a:gd name="csX0" fmla="*/ 238414 w 2011680"/>
                <a:gd name="csY0" fmla="*/ 0 h 3015211"/>
                <a:gd name="csX1" fmla="*/ 2011680 w 2011680"/>
                <a:gd name="csY1" fmla="*/ 0 h 3015211"/>
                <a:gd name="csX2" fmla="*/ 2011680 w 2011680"/>
                <a:gd name="csY2" fmla="*/ 3015211 h 3015211"/>
                <a:gd name="csX3" fmla="*/ 1847043 w 2011680"/>
                <a:gd name="csY3" fmla="*/ 3006898 h 3015211"/>
                <a:gd name="csX4" fmla="*/ 0 w 2011680"/>
                <a:gd name="csY4" fmla="*/ 960120 h 3015211"/>
                <a:gd name="csX5" fmla="*/ 161681 w 2011680"/>
                <a:gd name="csY5" fmla="*/ 159287 h 3015211"/>
                <a:gd name="csX6" fmla="*/ 238414 w 2011680"/>
                <a:gd name="csY6" fmla="*/ 0 h 3015211"/>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2011680" h="3015211">
                  <a:moveTo>
                    <a:pt x="238414" y="0"/>
                  </a:moveTo>
                  <a:lnTo>
                    <a:pt x="2011680" y="0"/>
                  </a:lnTo>
                  <a:lnTo>
                    <a:pt x="2011680" y="3015211"/>
                  </a:lnTo>
                  <a:lnTo>
                    <a:pt x="1847043" y="3006898"/>
                  </a:lnTo>
                  <a:cubicBezTo>
                    <a:pt x="809586" y="2901539"/>
                    <a:pt x="0" y="2025374"/>
                    <a:pt x="0" y="960120"/>
                  </a:cubicBezTo>
                  <a:cubicBezTo>
                    <a:pt x="0" y="676052"/>
                    <a:pt x="57571" y="405431"/>
                    <a:pt x="161681" y="159287"/>
                  </a:cubicBezTo>
                  <a:lnTo>
                    <a:pt x="238414" y="0"/>
                  </a:lnTo>
                  <a:close/>
                </a:path>
              </a:pathLst>
            </a:custGeom>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1" name="Freeform: Shape 20">
              <a:extLst>
                <a:ext uri="{FF2B5EF4-FFF2-40B4-BE49-F238E27FC236}">
                  <a16:creationId xmlns:a16="http://schemas.microsoft.com/office/drawing/2014/main" id="{A4BAD959-0C25-CFC2-47F4-D7E7E4A5F4AC}"/>
                </a:ext>
              </a:extLst>
            </p:cNvPr>
            <p:cNvSpPr/>
            <p:nvPr/>
          </p:nvSpPr>
          <p:spPr>
            <a:xfrm>
              <a:off x="7772400" y="1"/>
              <a:ext cx="1371600" cy="2464263"/>
            </a:xfrm>
            <a:custGeom>
              <a:avLst/>
              <a:gdLst>
                <a:gd name="csX0" fmla="*/ 402443 w 1371600"/>
                <a:gd name="csY0" fmla="*/ 0 h 2464263"/>
                <a:gd name="csX1" fmla="*/ 1371600 w 1371600"/>
                <a:gd name="csY1" fmla="*/ 0 h 2464263"/>
                <a:gd name="csX2" fmla="*/ 1371600 w 1371600"/>
                <a:gd name="csY2" fmla="*/ 2464263 h 2464263"/>
                <a:gd name="csX3" fmla="*/ 1313453 w 1371600"/>
                <a:gd name="csY3" fmla="*/ 2461327 h 2464263"/>
                <a:gd name="csX4" fmla="*/ 0 w 1371600"/>
                <a:gd name="csY4" fmla="*/ 1005840 h 2464263"/>
                <a:gd name="csX5" fmla="*/ 334087 w 1371600"/>
                <a:gd name="csY5" fmla="*/ 75211 h 2464263"/>
              </a:gdLst>
              <a:ahLst/>
              <a:cxnLst>
                <a:cxn ang="0">
                  <a:pos x="csX0" y="csY0"/>
                </a:cxn>
                <a:cxn ang="0">
                  <a:pos x="csX1" y="csY1"/>
                </a:cxn>
                <a:cxn ang="0">
                  <a:pos x="csX2" y="csY2"/>
                </a:cxn>
                <a:cxn ang="0">
                  <a:pos x="csX3" y="csY3"/>
                </a:cxn>
                <a:cxn ang="0">
                  <a:pos x="csX4" y="csY4"/>
                </a:cxn>
                <a:cxn ang="0">
                  <a:pos x="csX5" y="csY5"/>
                </a:cxn>
              </a:cxnLst>
              <a:rect l="l" t="t" r="r" b="b"/>
              <a:pathLst>
                <a:path w="1371600" h="2464263">
                  <a:moveTo>
                    <a:pt x="402443" y="0"/>
                  </a:moveTo>
                  <a:lnTo>
                    <a:pt x="1371600" y="0"/>
                  </a:lnTo>
                  <a:lnTo>
                    <a:pt x="1371600" y="2464263"/>
                  </a:lnTo>
                  <a:lnTo>
                    <a:pt x="1313453" y="2461327"/>
                  </a:lnTo>
                  <a:cubicBezTo>
                    <a:pt x="575706" y="2386404"/>
                    <a:pt x="0" y="1763354"/>
                    <a:pt x="0" y="1005840"/>
                  </a:cubicBezTo>
                  <a:cubicBezTo>
                    <a:pt x="0" y="652334"/>
                    <a:pt x="125376" y="328110"/>
                    <a:pt x="334087" y="75211"/>
                  </a:cubicBezTo>
                  <a:close/>
                </a:path>
              </a:pathLst>
            </a:custGeom>
            <a:solidFill>
              <a:srgbClr val="243080">
                <a:alpha val="70000"/>
              </a:srgbClr>
            </a:solidFill>
            <a:ln w="12700">
              <a:solidFill>
                <a:srgbClr val="243080"/>
              </a:solidFill>
              <a:prstDash val="solid"/>
            </a:ln>
          </p:spPr>
          <p:txBody>
            <a:bodyPr wrap="square">
              <a:noAutofit/>
            </a:bodyPr>
            <a:lstStyle/>
            <a:p>
              <a:endParaRPr lang="en-US"/>
            </a:p>
          </p:txBody>
        </p:sp>
      </p:grpSp>
      <p:sp>
        <p:nvSpPr>
          <p:cNvPr id="23" name="Text 8">
            <a:extLst>
              <a:ext uri="{FF2B5EF4-FFF2-40B4-BE49-F238E27FC236}">
                <a16:creationId xmlns:a16="http://schemas.microsoft.com/office/drawing/2014/main" id="{05DC3D46-CC3C-AC36-872F-364A6D270E05}"/>
              </a:ext>
            </a:extLst>
          </p:cNvPr>
          <p:cNvSpPr/>
          <p:nvPr/>
        </p:nvSpPr>
        <p:spPr>
          <a:xfrm>
            <a:off x="3629025" y="3063240"/>
            <a:ext cx="5885496" cy="768813"/>
          </a:xfrm>
          <a:prstGeom prst="rect">
            <a:avLst/>
          </a:prstGeom>
          <a:noFill/>
          <a:ln/>
        </p:spPr>
        <p:txBody>
          <a:bodyPr wrap="square" lIns="0" tIns="0" rIns="0" bIns="0" rtlCol="0" anchor="t"/>
          <a:lstStyle/>
          <a:p>
            <a:pPr marL="0" indent="0">
              <a:buNone/>
            </a:pPr>
            <a:r>
              <a:rPr lang="en-US" sz="2800" dirty="0">
                <a:solidFill>
                  <a:srgbClr val="CADCFC"/>
                </a:solidFill>
                <a:latin typeface="Calibri" pitchFamily="34" charset="0"/>
                <a:ea typeface="Calibri" pitchFamily="34" charset="-122"/>
                <a:cs typeface="Calibri" pitchFamily="34" charset="-120"/>
              </a:rPr>
              <a:t>21  Batch-Generate Slides from Excel</a:t>
            </a:r>
            <a:endParaRPr lang="en-US" sz="2800" dirty="0"/>
          </a:p>
          <a:p>
            <a:pPr marL="0" indent="0">
              <a:buNone/>
            </a:pPr>
            <a:r>
              <a:rPr lang="en-US" sz="2800" dirty="0">
                <a:solidFill>
                  <a:srgbClr val="CADCFC"/>
                </a:solidFill>
                <a:latin typeface="Calibri" pitchFamily="34" charset="0"/>
                <a:ea typeface="Calibri" pitchFamily="34" charset="-122"/>
                <a:cs typeface="Calibri" pitchFamily="34" charset="-120"/>
              </a:rPr>
              <a:t>22  Export Slides as Images</a:t>
            </a:r>
            <a:endParaRPr lang="en-US" sz="2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0F4FF"/>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E2761"/>
          </a:solidFill>
          <a:ln w="12700">
            <a:solidFill>
              <a:srgbClr val="1E2761"/>
            </a:solidFill>
            <a:prstDash val="solid"/>
          </a:ln>
        </p:spPr>
        <p:txBody>
          <a:bodyPr/>
          <a:lstStyle/>
          <a:p>
            <a:endParaRPr lang="en-US"/>
          </a:p>
        </p:txBody>
      </p:sp>
      <p:sp>
        <p:nvSpPr>
          <p:cNvPr id="3" name="Text 1"/>
          <p:cNvSpPr/>
          <p:nvPr/>
        </p:nvSpPr>
        <p:spPr>
          <a:xfrm>
            <a:off x="81280" y="306324"/>
            <a:ext cx="1371600" cy="347472"/>
          </a:xfrm>
          <a:prstGeom prst="rect">
            <a:avLst/>
          </a:prstGeom>
          <a:noFill/>
          <a:ln/>
        </p:spPr>
        <p:txBody>
          <a:bodyPr wrap="square" lIns="0" tIns="0" rIns="0" bIns="0" rtlCol="0" anchor="ctr"/>
          <a:lstStyle/>
          <a:p>
            <a:pPr algn="ctr"/>
            <a:r>
              <a:rPr lang="en-US" sz="4000" b="1" dirty="0">
                <a:solidFill>
                  <a:srgbClr val="F5A623"/>
                </a:solidFill>
                <a:effectLst>
                  <a:outerShdw blurRad="12700" dist="12700" dir="2700000" algn="tl" rotWithShape="0">
                    <a:schemeClr val="bg1">
                      <a:alpha val="40000"/>
                    </a:schemeClr>
                  </a:outerShdw>
                </a:effectLst>
                <a:latin typeface="Calibri" pitchFamily="34" charset="0"/>
                <a:ea typeface="Calibri" pitchFamily="34" charset="-122"/>
                <a:cs typeface="Calibri" pitchFamily="34" charset="-120"/>
              </a:rPr>
              <a:t>TIP 17</a:t>
            </a:r>
          </a:p>
        </p:txBody>
      </p:sp>
      <p:sp>
        <p:nvSpPr>
          <p:cNvPr id="4" name="Text 2"/>
          <p:cNvSpPr/>
          <p:nvPr/>
        </p:nvSpPr>
        <p:spPr>
          <a:xfrm>
            <a:off x="1783927" y="274320"/>
            <a:ext cx="7278793" cy="411480"/>
          </a:xfrm>
          <a:prstGeom prst="rect">
            <a:avLst/>
          </a:prstGeom>
          <a:noFill/>
          <a:ln/>
        </p:spPr>
        <p:txBody>
          <a:bodyPr wrap="square" lIns="0" tIns="0" rIns="0" bIns="0" rtlCol="0" anchor="ctr"/>
          <a:lstStyle/>
          <a:p>
            <a:pPr marL="0" indent="0">
              <a:buNone/>
            </a:pPr>
            <a:r>
              <a:rPr lang="en-US" sz="3200" b="1" dirty="0">
                <a:solidFill>
                  <a:srgbClr val="FFFFFF"/>
                </a:solidFill>
                <a:latin typeface="Cambria" pitchFamily="34" charset="0"/>
                <a:ea typeface="Cambria" pitchFamily="34" charset="-122"/>
                <a:cs typeface="Cambria" pitchFamily="34" charset="-120"/>
              </a:rPr>
              <a:t>Slide Master — Brand Everything Once</a:t>
            </a:r>
            <a:endParaRPr lang="en-US" sz="3200" dirty="0"/>
          </a:p>
        </p:txBody>
      </p:sp>
      <p:sp>
        <p:nvSpPr>
          <p:cNvPr id="5" name="Shape 3"/>
          <p:cNvSpPr/>
          <p:nvPr/>
        </p:nvSpPr>
        <p:spPr>
          <a:xfrm>
            <a:off x="320040" y="1143000"/>
            <a:ext cx="4114800" cy="3798940"/>
          </a:xfrm>
          <a:prstGeom prst="roundRect">
            <a:avLst>
              <a:gd name="adj" fmla="val 2703"/>
            </a:avLst>
          </a:prstGeom>
          <a:solidFill>
            <a:srgbClr val="FFFFFF"/>
          </a:solidFill>
          <a:ln w="12700">
            <a:solidFill>
              <a:srgbClr val="D0D8F0"/>
            </a:solidFill>
            <a:prstDash val="solid"/>
          </a:ln>
          <a:effectLst>
            <a:outerShdw blurRad="101600" dist="25400" dir="2700000" algn="bl" rotWithShape="0">
              <a:srgbClr val="000000">
                <a:alpha val="13000"/>
              </a:srgbClr>
            </a:outerShdw>
          </a:effectLst>
        </p:spPr>
        <p:txBody>
          <a:bodyPr/>
          <a:lstStyle/>
          <a:p>
            <a:endParaRPr lang="en-US"/>
          </a:p>
        </p:txBody>
      </p:sp>
      <p:sp>
        <p:nvSpPr>
          <p:cNvPr id="6" name="Text 4"/>
          <p:cNvSpPr/>
          <p:nvPr/>
        </p:nvSpPr>
        <p:spPr>
          <a:xfrm>
            <a:off x="411480" y="1143000"/>
            <a:ext cx="3657600" cy="320040"/>
          </a:xfrm>
          <a:prstGeom prst="rect">
            <a:avLst/>
          </a:prstGeom>
          <a:noFill/>
          <a:ln/>
        </p:spPr>
        <p:txBody>
          <a:bodyPr wrap="square" lIns="0" tIns="0" rIns="0" bIns="0" rtlCol="0" anchor="ctr"/>
          <a:lstStyle/>
          <a:p>
            <a:pPr marL="0" indent="0">
              <a:buNone/>
            </a:pPr>
            <a:r>
              <a:rPr lang="en-US" b="1" dirty="0">
                <a:solidFill>
                  <a:srgbClr val="1E2761"/>
                </a:solidFill>
                <a:latin typeface="Calibri" pitchFamily="34" charset="0"/>
                <a:ea typeface="Calibri" pitchFamily="34" charset="-122"/>
                <a:cs typeface="Calibri" pitchFamily="34" charset="-120"/>
              </a:rPr>
              <a:t>What It Does</a:t>
            </a:r>
            <a:endParaRPr lang="en-US" dirty="0"/>
          </a:p>
        </p:txBody>
      </p:sp>
      <p:sp>
        <p:nvSpPr>
          <p:cNvPr id="7" name="Text 5"/>
          <p:cNvSpPr/>
          <p:nvPr/>
        </p:nvSpPr>
        <p:spPr>
          <a:xfrm>
            <a:off x="548640" y="1463040"/>
            <a:ext cx="3657600" cy="1997460"/>
          </a:xfrm>
          <a:prstGeom prst="rect">
            <a:avLst/>
          </a:prstGeom>
          <a:noFill/>
          <a:ln/>
        </p:spPr>
        <p:txBody>
          <a:bodyPr wrap="square" lIns="0" tIns="0" rIns="0" bIns="0" rtlCol="0" anchor="t"/>
          <a:lstStyle/>
          <a:p>
            <a:pPr marL="0" indent="0">
              <a:buNone/>
            </a:pPr>
            <a:r>
              <a:rPr lang="en-US" dirty="0">
                <a:solidFill>
                  <a:srgbClr val="1A2048"/>
                </a:solidFill>
                <a:latin typeface="Calibri" pitchFamily="34" charset="0"/>
                <a:ea typeface="Calibri" pitchFamily="34" charset="-122"/>
                <a:cs typeface="Calibri" pitchFamily="34" charset="-120"/>
              </a:rPr>
              <a:t>The Slide Master is the template behind all your slides.</a:t>
            </a:r>
          </a:p>
          <a:p>
            <a:pPr marL="0" indent="0">
              <a:buNone/>
            </a:pPr>
            <a:r>
              <a:rPr lang="en-US" dirty="0">
                <a:solidFill>
                  <a:srgbClr val="1A2048"/>
                </a:solidFill>
                <a:latin typeface="Calibri" pitchFamily="34" charset="0"/>
                <a:ea typeface="Calibri" pitchFamily="34" charset="-122"/>
                <a:cs typeface="Calibri" pitchFamily="34" charset="-120"/>
              </a:rPr>
              <a:t>Change it once — every slide updates automatically.</a:t>
            </a:r>
            <a:endParaRPr lang="en-US" dirty="0"/>
          </a:p>
          <a:p>
            <a:pPr marL="0" indent="0">
              <a:buNone/>
            </a:pPr>
            <a:r>
              <a:rPr lang="en-US" dirty="0">
                <a:solidFill>
                  <a:srgbClr val="1A2048"/>
                </a:solidFill>
                <a:latin typeface="Calibri" pitchFamily="34" charset="0"/>
                <a:ea typeface="Calibri" pitchFamily="34" charset="-122"/>
                <a:cs typeface="Calibri" pitchFamily="34" charset="-120"/>
              </a:rPr>
              <a:t> </a:t>
            </a:r>
            <a:endParaRPr lang="en-US" dirty="0"/>
          </a:p>
          <a:p>
            <a:pPr marL="0" indent="0">
              <a:buNone/>
            </a:pPr>
            <a:r>
              <a:rPr lang="en-US" dirty="0">
                <a:solidFill>
                  <a:srgbClr val="1A2048"/>
                </a:solidFill>
                <a:latin typeface="Calibri" pitchFamily="34" charset="0"/>
                <a:ea typeface="Calibri" pitchFamily="34" charset="-122"/>
                <a:cs typeface="Calibri" pitchFamily="34" charset="-120"/>
              </a:rPr>
              <a:t>Set your logo, brand colors, fonts, and footer there — not on individual slides.</a:t>
            </a:r>
            <a:endParaRPr lang="en-US" dirty="0"/>
          </a:p>
        </p:txBody>
      </p:sp>
      <p:sp>
        <p:nvSpPr>
          <p:cNvPr id="8" name="Text 6"/>
          <p:cNvSpPr/>
          <p:nvPr/>
        </p:nvSpPr>
        <p:spPr>
          <a:xfrm>
            <a:off x="548640" y="3653028"/>
            <a:ext cx="3657600" cy="292608"/>
          </a:xfrm>
          <a:prstGeom prst="rect">
            <a:avLst/>
          </a:prstGeom>
          <a:noFill/>
          <a:ln/>
        </p:spPr>
        <p:txBody>
          <a:bodyPr wrap="square" lIns="0" tIns="0" rIns="0" bIns="0" rtlCol="0" anchor="ctr"/>
          <a:lstStyle/>
          <a:p>
            <a:pPr marL="0" indent="0">
              <a:buNone/>
            </a:pPr>
            <a:r>
              <a:rPr lang="en-US" b="1" dirty="0">
                <a:solidFill>
                  <a:srgbClr val="1E2761"/>
                </a:solidFill>
                <a:latin typeface="Calibri" pitchFamily="34" charset="0"/>
                <a:ea typeface="Calibri" pitchFamily="34" charset="-122"/>
                <a:cs typeface="Calibri" pitchFamily="34" charset="-120"/>
              </a:rPr>
              <a:t>How to Access</a:t>
            </a:r>
            <a:endParaRPr lang="en-US" dirty="0"/>
          </a:p>
        </p:txBody>
      </p:sp>
      <p:sp>
        <p:nvSpPr>
          <p:cNvPr id="9" name="Text 7"/>
          <p:cNvSpPr/>
          <p:nvPr/>
        </p:nvSpPr>
        <p:spPr>
          <a:xfrm>
            <a:off x="548640" y="4000500"/>
            <a:ext cx="3657600" cy="685800"/>
          </a:xfrm>
          <a:prstGeom prst="rect">
            <a:avLst/>
          </a:prstGeom>
          <a:noFill/>
          <a:ln/>
        </p:spPr>
        <p:txBody>
          <a:bodyPr wrap="square" lIns="0" tIns="0" rIns="0" bIns="0" rtlCol="0" anchor="ctr"/>
          <a:lstStyle/>
          <a:p>
            <a:pPr marL="0" indent="0">
              <a:buNone/>
            </a:pPr>
            <a:r>
              <a:rPr lang="en-US" b="1" dirty="0">
                <a:solidFill>
                  <a:srgbClr val="1A2048"/>
                </a:solidFill>
                <a:latin typeface="Calibri" pitchFamily="34" charset="0"/>
                <a:ea typeface="Calibri" pitchFamily="34" charset="-122"/>
                <a:cs typeface="Calibri" pitchFamily="34" charset="-120"/>
              </a:rPr>
              <a:t>View</a:t>
            </a:r>
            <a:r>
              <a:rPr lang="en-US" dirty="0">
                <a:solidFill>
                  <a:srgbClr val="1A2048"/>
                </a:solidFill>
                <a:latin typeface="Calibri" pitchFamily="34" charset="0"/>
                <a:ea typeface="Calibri" pitchFamily="34" charset="-122"/>
                <a:cs typeface="Calibri" pitchFamily="34" charset="-120"/>
              </a:rPr>
              <a:t>  →  Slide Master
</a:t>
            </a:r>
            <a:r>
              <a:rPr lang="en-US" i="1" dirty="0">
                <a:solidFill>
                  <a:srgbClr val="5A6A9A"/>
                </a:solidFill>
                <a:latin typeface="Calibri" pitchFamily="34" charset="0"/>
                <a:ea typeface="Calibri" pitchFamily="34" charset="-122"/>
                <a:cs typeface="Calibri" pitchFamily="34" charset="-120"/>
              </a:rPr>
              <a:t>Master slide at top  |  Layouts below</a:t>
            </a:r>
            <a:endParaRPr lang="en-US" dirty="0"/>
          </a:p>
        </p:txBody>
      </p:sp>
      <p:sp>
        <p:nvSpPr>
          <p:cNvPr id="10" name="Shape 8"/>
          <p:cNvSpPr/>
          <p:nvPr/>
        </p:nvSpPr>
        <p:spPr>
          <a:xfrm>
            <a:off x="4663440" y="1143000"/>
            <a:ext cx="4160520" cy="1645920"/>
          </a:xfrm>
          <a:prstGeom prst="roundRect">
            <a:avLst>
              <a:gd name="adj" fmla="val 5556"/>
            </a:avLst>
          </a:prstGeom>
          <a:solidFill>
            <a:srgbClr val="1E2761"/>
          </a:solidFill>
          <a:ln w="12700">
            <a:solidFill>
              <a:srgbClr val="1E2761"/>
            </a:solidFill>
            <a:prstDash val="solid"/>
          </a:ln>
        </p:spPr>
        <p:txBody>
          <a:bodyPr/>
          <a:lstStyle/>
          <a:p>
            <a:endParaRPr lang="en-US"/>
          </a:p>
        </p:txBody>
      </p:sp>
      <p:sp>
        <p:nvSpPr>
          <p:cNvPr id="11" name="Text 9"/>
          <p:cNvSpPr/>
          <p:nvPr/>
        </p:nvSpPr>
        <p:spPr>
          <a:xfrm>
            <a:off x="4663440" y="1143000"/>
            <a:ext cx="3749040" cy="320040"/>
          </a:xfrm>
          <a:prstGeom prst="rect">
            <a:avLst/>
          </a:prstGeom>
          <a:noFill/>
          <a:ln/>
        </p:spPr>
        <p:txBody>
          <a:bodyPr wrap="square" lIns="0" tIns="0" rIns="0" bIns="0" rtlCol="0" anchor="ctr"/>
          <a:lstStyle/>
          <a:p>
            <a:pPr marL="0" indent="0">
              <a:buNone/>
            </a:pPr>
            <a:r>
              <a:rPr lang="en-US" b="1" dirty="0">
                <a:solidFill>
                  <a:srgbClr val="F5A623"/>
                </a:solidFill>
                <a:latin typeface="Calibri" pitchFamily="34" charset="0"/>
                <a:ea typeface="Calibri" pitchFamily="34" charset="-122"/>
                <a:cs typeface="Calibri" pitchFamily="34" charset="-120"/>
              </a:rPr>
              <a:t>💡  Pro Tip</a:t>
            </a:r>
            <a:endParaRPr lang="en-US" dirty="0"/>
          </a:p>
        </p:txBody>
      </p:sp>
      <p:sp>
        <p:nvSpPr>
          <p:cNvPr id="12" name="Text 10"/>
          <p:cNvSpPr/>
          <p:nvPr/>
        </p:nvSpPr>
        <p:spPr>
          <a:xfrm>
            <a:off x="4846320" y="1581912"/>
            <a:ext cx="3749040" cy="1097280"/>
          </a:xfrm>
          <a:prstGeom prst="rect">
            <a:avLst/>
          </a:prstGeom>
          <a:noFill/>
          <a:ln/>
        </p:spPr>
        <p:txBody>
          <a:bodyPr wrap="square" lIns="0" tIns="0" rIns="0" bIns="0" rtlCol="0" anchor="ctr"/>
          <a:lstStyle/>
          <a:p>
            <a:pPr marL="0" indent="0">
              <a:buNone/>
            </a:pPr>
            <a:r>
              <a:rPr lang="en-US" dirty="0">
                <a:solidFill>
                  <a:srgbClr val="FFFFFF"/>
                </a:solidFill>
                <a:latin typeface="Calibri" pitchFamily="34" charset="0"/>
                <a:ea typeface="Calibri" pitchFamily="34" charset="-122"/>
                <a:cs typeface="Calibri" pitchFamily="34" charset="-120"/>
              </a:rPr>
              <a:t>Set your company logo and color scheme in the Slide Master once. Every new deck using the template starts branded — no manual formatting.</a:t>
            </a:r>
            <a:endParaRPr lang="en-US" dirty="0"/>
          </a:p>
        </p:txBody>
      </p:sp>
      <p:sp>
        <p:nvSpPr>
          <p:cNvPr id="13" name="Shape 11"/>
          <p:cNvSpPr/>
          <p:nvPr/>
        </p:nvSpPr>
        <p:spPr>
          <a:xfrm>
            <a:off x="4663440" y="2926080"/>
            <a:ext cx="4160520" cy="2015860"/>
          </a:xfrm>
          <a:prstGeom prst="roundRect">
            <a:avLst>
              <a:gd name="adj" fmla="val 5714"/>
            </a:avLst>
          </a:prstGeom>
          <a:solidFill>
            <a:srgbClr val="E0F2FE"/>
          </a:solidFill>
          <a:ln w="12700">
            <a:solidFill>
              <a:srgbClr val="BAE6FD"/>
            </a:solidFill>
            <a:prstDash val="solid"/>
          </a:ln>
          <a:effectLst>
            <a:outerShdw blurRad="50800" dist="12700" dir="2700000" algn="bl" rotWithShape="0">
              <a:srgbClr val="000000">
                <a:alpha val="10000"/>
              </a:srgbClr>
            </a:outerShdw>
          </a:effectLst>
        </p:spPr>
        <p:txBody>
          <a:bodyPr/>
          <a:lstStyle/>
          <a:p>
            <a:endParaRPr lang="en-US"/>
          </a:p>
        </p:txBody>
      </p:sp>
      <p:sp>
        <p:nvSpPr>
          <p:cNvPr id="14" name="Text 12"/>
          <p:cNvSpPr/>
          <p:nvPr/>
        </p:nvSpPr>
        <p:spPr>
          <a:xfrm>
            <a:off x="4663440" y="2926080"/>
            <a:ext cx="3474720" cy="301752"/>
          </a:xfrm>
          <a:prstGeom prst="rect">
            <a:avLst/>
          </a:prstGeom>
          <a:noFill/>
          <a:ln/>
        </p:spPr>
        <p:txBody>
          <a:bodyPr wrap="square" lIns="0" tIns="0" rIns="0" bIns="0" rtlCol="0" anchor="ctr"/>
          <a:lstStyle/>
          <a:p>
            <a:pPr marL="0" indent="0">
              <a:buNone/>
            </a:pPr>
            <a:r>
              <a:rPr lang="en-US" b="1" dirty="0">
                <a:solidFill>
                  <a:srgbClr val="0E7490"/>
                </a:solidFill>
                <a:latin typeface="Calibri" pitchFamily="34" charset="0"/>
                <a:ea typeface="Calibri" pitchFamily="34" charset="-122"/>
                <a:cs typeface="Calibri" pitchFamily="34" charset="-120"/>
              </a:rPr>
              <a:t>👇  Try It Now</a:t>
            </a:r>
            <a:endParaRPr lang="en-US" dirty="0"/>
          </a:p>
        </p:txBody>
      </p:sp>
      <p:sp>
        <p:nvSpPr>
          <p:cNvPr id="15" name="Text 13"/>
          <p:cNvSpPr/>
          <p:nvPr/>
        </p:nvSpPr>
        <p:spPr>
          <a:xfrm>
            <a:off x="4846320" y="3227832"/>
            <a:ext cx="3749040" cy="1686564"/>
          </a:xfrm>
          <a:prstGeom prst="rect">
            <a:avLst/>
          </a:prstGeom>
          <a:noFill/>
          <a:ln/>
        </p:spPr>
        <p:txBody>
          <a:bodyPr wrap="square" lIns="0" tIns="0" rIns="0" bIns="0" rtlCol="0" anchor="ctr"/>
          <a:lstStyle/>
          <a:p>
            <a:pPr marL="228600" indent="-228600">
              <a:buNone/>
            </a:pPr>
            <a:r>
              <a:rPr lang="en-US" dirty="0">
                <a:solidFill>
                  <a:srgbClr val="1A2048"/>
                </a:solidFill>
                <a:latin typeface="Calibri" pitchFamily="34" charset="0"/>
                <a:ea typeface="Calibri" pitchFamily="34" charset="-122"/>
                <a:cs typeface="Calibri" pitchFamily="34" charset="-120"/>
              </a:rPr>
              <a:t>1. Open any presentation</a:t>
            </a:r>
            <a:endParaRPr lang="en-US" dirty="0"/>
          </a:p>
          <a:p>
            <a:pPr marL="228600" indent="-228600">
              <a:buNone/>
            </a:pPr>
            <a:r>
              <a:rPr lang="en-US" dirty="0">
                <a:solidFill>
                  <a:srgbClr val="1A2048"/>
                </a:solidFill>
                <a:latin typeface="Calibri" pitchFamily="34" charset="0"/>
                <a:ea typeface="Calibri" pitchFamily="34" charset="-122"/>
                <a:cs typeface="Calibri" pitchFamily="34" charset="-120"/>
              </a:rPr>
              <a:t>2. Click  View  →  Slide Master</a:t>
            </a:r>
            <a:endParaRPr lang="en-US" dirty="0"/>
          </a:p>
          <a:p>
            <a:pPr marL="228600" indent="-228600">
              <a:buNone/>
            </a:pPr>
            <a:r>
              <a:rPr lang="en-US" dirty="0">
                <a:solidFill>
                  <a:srgbClr val="1A2048"/>
                </a:solidFill>
                <a:latin typeface="Calibri" pitchFamily="34" charset="0"/>
                <a:ea typeface="Calibri" pitchFamily="34" charset="-122"/>
                <a:cs typeface="Calibri" pitchFamily="34" charset="-120"/>
              </a:rPr>
              <a:t>3. Click the top (master) slide</a:t>
            </a:r>
            <a:endParaRPr lang="en-US" dirty="0"/>
          </a:p>
          <a:p>
            <a:pPr marL="228600" indent="-228600">
              <a:buNone/>
            </a:pPr>
            <a:r>
              <a:rPr lang="en-US" dirty="0">
                <a:solidFill>
                  <a:srgbClr val="1A2048"/>
                </a:solidFill>
                <a:latin typeface="Calibri" pitchFamily="34" charset="0"/>
                <a:ea typeface="Calibri" pitchFamily="34" charset="-122"/>
                <a:cs typeface="Calibri" pitchFamily="34" charset="-120"/>
              </a:rPr>
              <a:t>4. Add your logo to the bottom-left corner</a:t>
            </a:r>
            <a:endParaRPr lang="en-US" dirty="0"/>
          </a:p>
          <a:p>
            <a:pPr marL="228600" indent="-228600">
              <a:buNone/>
            </a:pPr>
            <a:r>
              <a:rPr lang="en-US" dirty="0">
                <a:solidFill>
                  <a:srgbClr val="1A2048"/>
                </a:solidFill>
                <a:latin typeface="Calibri" pitchFamily="34" charset="0"/>
                <a:ea typeface="Calibri" pitchFamily="34" charset="-122"/>
                <a:cs typeface="Calibri" pitchFamily="34" charset="-120"/>
              </a:rPr>
              <a:t>5. Click  Close Master View  — done!</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0F4FF"/>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E2761"/>
          </a:solidFill>
          <a:ln w="12700">
            <a:solidFill>
              <a:srgbClr val="1E2761"/>
            </a:solidFill>
            <a:prstDash val="solid"/>
          </a:ln>
        </p:spPr>
        <p:txBody>
          <a:bodyPr/>
          <a:lstStyle/>
          <a:p>
            <a:endParaRPr lang="en-US"/>
          </a:p>
        </p:txBody>
      </p:sp>
      <p:sp>
        <p:nvSpPr>
          <p:cNvPr id="4" name="Text 2"/>
          <p:cNvSpPr/>
          <p:nvPr/>
        </p:nvSpPr>
        <p:spPr>
          <a:xfrm>
            <a:off x="2116667" y="274320"/>
            <a:ext cx="6832600" cy="411480"/>
          </a:xfrm>
          <a:prstGeom prst="rect">
            <a:avLst/>
          </a:prstGeom>
          <a:noFill/>
          <a:ln/>
        </p:spPr>
        <p:txBody>
          <a:bodyPr wrap="square" lIns="0" tIns="0" rIns="0" bIns="0" rtlCol="0" anchor="ctr"/>
          <a:lstStyle/>
          <a:p>
            <a:pPr marL="0" indent="0" algn="r">
              <a:buNone/>
            </a:pPr>
            <a:r>
              <a:rPr lang="en-US" sz="3200" b="1" dirty="0">
                <a:solidFill>
                  <a:srgbClr val="FFFFFF"/>
                </a:solidFill>
                <a:latin typeface="Cambria" pitchFamily="34" charset="0"/>
                <a:ea typeface="Cambria" pitchFamily="34" charset="-122"/>
                <a:cs typeface="Cambria" pitchFamily="34" charset="-120"/>
              </a:rPr>
              <a:t>Sections — Organize Presentations</a:t>
            </a:r>
            <a:endParaRPr lang="en-US" sz="3200" dirty="0"/>
          </a:p>
        </p:txBody>
      </p:sp>
      <p:sp>
        <p:nvSpPr>
          <p:cNvPr id="5" name="Shape 3"/>
          <p:cNvSpPr/>
          <p:nvPr/>
        </p:nvSpPr>
        <p:spPr>
          <a:xfrm>
            <a:off x="320039" y="1097280"/>
            <a:ext cx="5132493" cy="1554480"/>
          </a:xfrm>
          <a:prstGeom prst="roundRect">
            <a:avLst>
              <a:gd name="adj" fmla="val 6452"/>
            </a:avLst>
          </a:prstGeom>
          <a:solidFill>
            <a:srgbClr val="FFFFFF"/>
          </a:solidFill>
          <a:ln w="12700">
            <a:solidFill>
              <a:srgbClr val="D0D8F0"/>
            </a:solidFill>
            <a:prstDash val="solid"/>
          </a:ln>
          <a:effectLst>
            <a:outerShdw blurRad="101600" dist="25400" dir="2700000" algn="bl" rotWithShape="0">
              <a:srgbClr val="000000">
                <a:alpha val="13000"/>
              </a:srgbClr>
            </a:outerShdw>
          </a:effectLst>
        </p:spPr>
        <p:txBody>
          <a:bodyPr/>
          <a:lstStyle/>
          <a:p>
            <a:endParaRPr lang="en-US"/>
          </a:p>
        </p:txBody>
      </p:sp>
      <p:sp>
        <p:nvSpPr>
          <p:cNvPr id="6" name="Text 4"/>
          <p:cNvSpPr/>
          <p:nvPr/>
        </p:nvSpPr>
        <p:spPr>
          <a:xfrm>
            <a:off x="411480" y="1127083"/>
            <a:ext cx="3200400" cy="320040"/>
          </a:xfrm>
          <a:prstGeom prst="rect">
            <a:avLst/>
          </a:prstGeom>
          <a:noFill/>
          <a:ln/>
        </p:spPr>
        <p:txBody>
          <a:bodyPr wrap="square" lIns="0" tIns="0" rIns="0" bIns="0" rtlCol="0" anchor="ctr"/>
          <a:lstStyle/>
          <a:p>
            <a:pPr marL="0" indent="0">
              <a:buNone/>
            </a:pPr>
            <a:r>
              <a:rPr lang="en-US" b="1" dirty="0">
                <a:solidFill>
                  <a:srgbClr val="1E2761"/>
                </a:solidFill>
                <a:latin typeface="Calibri" pitchFamily="34" charset="0"/>
                <a:ea typeface="Calibri" pitchFamily="34" charset="-122"/>
                <a:cs typeface="Calibri" pitchFamily="34" charset="-120"/>
              </a:rPr>
              <a:t>How to Add Sections</a:t>
            </a:r>
            <a:endParaRPr lang="en-US" dirty="0"/>
          </a:p>
        </p:txBody>
      </p:sp>
      <p:sp>
        <p:nvSpPr>
          <p:cNvPr id="7" name="Text 5"/>
          <p:cNvSpPr/>
          <p:nvPr/>
        </p:nvSpPr>
        <p:spPr>
          <a:xfrm>
            <a:off x="425357" y="1416134"/>
            <a:ext cx="4939121" cy="1191091"/>
          </a:xfrm>
          <a:prstGeom prst="rect">
            <a:avLst/>
          </a:prstGeom>
          <a:noFill/>
          <a:ln/>
        </p:spPr>
        <p:txBody>
          <a:bodyPr wrap="square" lIns="0" tIns="0" rIns="0" bIns="0" rtlCol="0" anchor="ctr"/>
          <a:lstStyle/>
          <a:p>
            <a:pPr marL="0" indent="0">
              <a:buNone/>
            </a:pPr>
            <a:r>
              <a:rPr lang="en-US" b="1" dirty="0">
                <a:solidFill>
                  <a:srgbClr val="1A2048"/>
                </a:solidFill>
                <a:latin typeface="Calibri" pitchFamily="34" charset="0"/>
                <a:ea typeface="Calibri" pitchFamily="34" charset="-122"/>
                <a:cs typeface="Calibri" pitchFamily="34" charset="-120"/>
              </a:rPr>
              <a:t>Right-click</a:t>
            </a:r>
            <a:r>
              <a:rPr lang="en-US" dirty="0">
                <a:solidFill>
                  <a:srgbClr val="1A2048"/>
                </a:solidFill>
                <a:latin typeface="Calibri" pitchFamily="34" charset="0"/>
                <a:ea typeface="Calibri" pitchFamily="34" charset="-122"/>
                <a:cs typeface="Calibri" pitchFamily="34" charset="-120"/>
              </a:rPr>
              <a:t> between slides in the slide panel</a:t>
            </a:r>
            <a:endParaRPr lang="en-US" dirty="0"/>
          </a:p>
          <a:p>
            <a:pPr marL="0" indent="0">
              <a:buNone/>
            </a:pPr>
            <a:r>
              <a:rPr lang="en-US" dirty="0">
                <a:solidFill>
                  <a:srgbClr val="1A2048"/>
                </a:solidFill>
                <a:latin typeface="Calibri" pitchFamily="34" charset="0"/>
                <a:ea typeface="Calibri" pitchFamily="34" charset="-122"/>
                <a:cs typeface="Calibri" pitchFamily="34" charset="-120"/>
              </a:rPr>
              <a:t>→  Add Section  →  Name it</a:t>
            </a:r>
            <a:endParaRPr lang="en-US" dirty="0"/>
          </a:p>
          <a:p>
            <a:pPr marL="0" indent="0">
              <a:buNone/>
            </a:pPr>
            <a:r>
              <a:rPr lang="en-US" i="1" dirty="0">
                <a:solidFill>
                  <a:srgbClr val="5A6A9A"/>
                </a:solidFill>
                <a:latin typeface="Calibri" pitchFamily="34" charset="0"/>
                <a:ea typeface="Calibri" pitchFamily="34" charset="-122"/>
                <a:cs typeface="Calibri" pitchFamily="34" charset="-120"/>
              </a:rPr>
              <a:t>Sections collapse like folders — easy to reorder and navigate.</a:t>
            </a:r>
            <a:endParaRPr lang="en-US" dirty="0"/>
          </a:p>
        </p:txBody>
      </p:sp>
      <p:sp>
        <p:nvSpPr>
          <p:cNvPr id="8" name="Text 6"/>
          <p:cNvSpPr/>
          <p:nvPr/>
        </p:nvSpPr>
        <p:spPr>
          <a:xfrm>
            <a:off x="320040" y="2924386"/>
            <a:ext cx="8503920" cy="320040"/>
          </a:xfrm>
          <a:prstGeom prst="rect">
            <a:avLst/>
          </a:prstGeom>
          <a:noFill/>
          <a:ln/>
        </p:spPr>
        <p:txBody>
          <a:bodyPr wrap="square" lIns="0" tIns="0" rIns="0" bIns="0" rtlCol="0" anchor="ctr"/>
          <a:lstStyle/>
          <a:p>
            <a:pPr marL="0" indent="0">
              <a:buNone/>
            </a:pPr>
            <a:r>
              <a:rPr lang="en-US" b="1" dirty="0">
                <a:solidFill>
                  <a:srgbClr val="1E2761"/>
                </a:solidFill>
                <a:latin typeface="Calibri" pitchFamily="34" charset="0"/>
                <a:ea typeface="Calibri" pitchFamily="34" charset="-122"/>
                <a:cs typeface="Calibri" pitchFamily="34" charset="-120"/>
              </a:rPr>
              <a:t>Example: Credit Review Presentation Structure</a:t>
            </a:r>
            <a:endParaRPr lang="en-US" dirty="0"/>
          </a:p>
        </p:txBody>
      </p:sp>
      <p:graphicFrame>
        <p:nvGraphicFramePr>
          <p:cNvPr id="9" name="Table 0"/>
          <p:cNvGraphicFramePr>
            <a:graphicFrameLocks noGrp="1"/>
          </p:cNvGraphicFramePr>
          <p:nvPr>
            <p:extLst>
              <p:ext uri="{D42A27DB-BD31-4B8C-83A1-F6EECF244321}">
                <p14:modId xmlns:p14="http://schemas.microsoft.com/office/powerpoint/2010/main" val="3971881914"/>
              </p:ext>
            </p:extLst>
          </p:nvPr>
        </p:nvGraphicFramePr>
        <p:xfrm>
          <a:off x="320040" y="3290146"/>
          <a:ext cx="8503920" cy="1463040"/>
        </p:xfrm>
        <a:graphic>
          <a:graphicData uri="http://schemas.openxmlformats.org/drawingml/2006/table">
            <a:tbl>
              <a:tblPr/>
              <a:tblGrid>
                <a:gridCol w="2651760">
                  <a:extLst>
                    <a:ext uri="{9D8B030D-6E8A-4147-A177-3AD203B41FA5}">
                      <a16:colId xmlns:a16="http://schemas.microsoft.com/office/drawing/2014/main" val="20000"/>
                    </a:ext>
                  </a:extLst>
                </a:gridCol>
                <a:gridCol w="914400">
                  <a:extLst>
                    <a:ext uri="{9D8B030D-6E8A-4147-A177-3AD203B41FA5}">
                      <a16:colId xmlns:a16="http://schemas.microsoft.com/office/drawing/2014/main" val="20001"/>
                    </a:ext>
                  </a:extLst>
                </a:gridCol>
                <a:gridCol w="4937760">
                  <a:extLst>
                    <a:ext uri="{9D8B030D-6E8A-4147-A177-3AD203B41FA5}">
                      <a16:colId xmlns:a16="http://schemas.microsoft.com/office/drawing/2014/main" val="20002"/>
                    </a:ext>
                  </a:extLst>
                </a:gridCol>
              </a:tblGrid>
              <a:tr h="312420">
                <a:tc>
                  <a:txBody>
                    <a:bodyPr/>
                    <a:lstStyle/>
                    <a:p>
                      <a:pPr marL="0" indent="0" algn="ctr">
                        <a:buNone/>
                      </a:pPr>
                      <a:r>
                        <a:rPr lang="en-US" sz="1800" b="1" dirty="0">
                          <a:solidFill>
                            <a:srgbClr val="FFFFFF"/>
                          </a:solidFill>
                          <a:latin typeface="Calibri" pitchFamily="34" charset="0"/>
                          <a:ea typeface="Calibri" pitchFamily="34" charset="-122"/>
                          <a:cs typeface="Calibri" pitchFamily="34" charset="-120"/>
                        </a:rPr>
                        <a:t>Section</a:t>
                      </a:r>
                      <a:endParaRPr lang="en-US" sz="1800" dirty="0">
                        <a:latin typeface="Calibri" charset="0"/>
                        <a:ea typeface="Calibri" charset="0"/>
                        <a:cs typeface="Calibri" charset="0"/>
                      </a:endParaRPr>
                    </a:p>
                  </a:txBody>
                  <a:tcPr>
                    <a:lnL w="6350" cap="flat" cmpd="sng" algn="ctr">
                      <a:solidFill>
                        <a:srgbClr val="C9D3F0"/>
                      </a:solidFill>
                      <a:prstDash val="solid"/>
                      <a:round/>
                      <a:headEnd type="none" w="med" len="med"/>
                      <a:tailEnd type="none" w="med" len="med"/>
                    </a:lnL>
                    <a:lnR w="6350" cap="flat" cmpd="sng" algn="ctr">
                      <a:solidFill>
                        <a:srgbClr val="C9D3F0"/>
                      </a:solidFill>
                      <a:prstDash val="solid"/>
                      <a:round/>
                      <a:headEnd type="none" w="med" len="med"/>
                      <a:tailEnd type="none" w="med" len="med"/>
                    </a:lnR>
                    <a:lnT w="6350" cap="flat" cmpd="sng" algn="ctr">
                      <a:solidFill>
                        <a:srgbClr val="C9D3F0"/>
                      </a:solidFill>
                      <a:prstDash val="solid"/>
                      <a:round/>
                      <a:headEnd type="none" w="med" len="med"/>
                      <a:tailEnd type="none" w="med" len="med"/>
                    </a:lnT>
                    <a:lnB w="6350" cap="flat" cmpd="sng" algn="ctr">
                      <a:solidFill>
                        <a:srgbClr val="C9D3F0"/>
                      </a:solidFill>
                      <a:prstDash val="solid"/>
                      <a:round/>
                      <a:headEnd type="none" w="med" len="med"/>
                      <a:tailEnd type="none" w="med" len="med"/>
                    </a:lnB>
                    <a:solidFill>
                      <a:srgbClr val="1E2761"/>
                    </a:solidFill>
                  </a:tcPr>
                </a:tc>
                <a:tc>
                  <a:txBody>
                    <a:bodyPr/>
                    <a:lstStyle/>
                    <a:p>
                      <a:pPr marL="0" indent="0" algn="ctr">
                        <a:buNone/>
                      </a:pPr>
                      <a:r>
                        <a:rPr lang="en-US" sz="1800" b="1" dirty="0">
                          <a:solidFill>
                            <a:srgbClr val="FFFFFF"/>
                          </a:solidFill>
                          <a:latin typeface="Calibri" pitchFamily="34" charset="0"/>
                          <a:ea typeface="Calibri" pitchFamily="34" charset="-122"/>
                          <a:cs typeface="Calibri" pitchFamily="34" charset="-120"/>
                        </a:rPr>
                        <a:t>Slides</a:t>
                      </a:r>
                      <a:endParaRPr lang="en-US" sz="1800" dirty="0">
                        <a:latin typeface="Calibri" charset="0"/>
                        <a:ea typeface="Calibri" charset="0"/>
                        <a:cs typeface="Calibri" charset="0"/>
                      </a:endParaRPr>
                    </a:p>
                  </a:txBody>
                  <a:tcPr>
                    <a:lnL w="6350" cap="flat" cmpd="sng" algn="ctr">
                      <a:solidFill>
                        <a:srgbClr val="C9D3F0"/>
                      </a:solidFill>
                      <a:prstDash val="solid"/>
                      <a:round/>
                      <a:headEnd type="none" w="med" len="med"/>
                      <a:tailEnd type="none" w="med" len="med"/>
                    </a:lnL>
                    <a:lnR w="6350" cap="flat" cmpd="sng" algn="ctr">
                      <a:solidFill>
                        <a:srgbClr val="C9D3F0"/>
                      </a:solidFill>
                      <a:prstDash val="solid"/>
                      <a:round/>
                      <a:headEnd type="none" w="med" len="med"/>
                      <a:tailEnd type="none" w="med" len="med"/>
                    </a:lnR>
                    <a:lnT w="6350" cap="flat" cmpd="sng" algn="ctr">
                      <a:solidFill>
                        <a:srgbClr val="C9D3F0"/>
                      </a:solidFill>
                      <a:prstDash val="solid"/>
                      <a:round/>
                      <a:headEnd type="none" w="med" len="med"/>
                      <a:tailEnd type="none" w="med" len="med"/>
                    </a:lnT>
                    <a:lnB w="6350" cap="flat" cmpd="sng" algn="ctr">
                      <a:solidFill>
                        <a:srgbClr val="C9D3F0"/>
                      </a:solidFill>
                      <a:prstDash val="solid"/>
                      <a:round/>
                      <a:headEnd type="none" w="med" len="med"/>
                      <a:tailEnd type="none" w="med" len="med"/>
                    </a:lnB>
                    <a:solidFill>
                      <a:srgbClr val="1E2761"/>
                    </a:solidFill>
                  </a:tcPr>
                </a:tc>
                <a:tc>
                  <a:txBody>
                    <a:bodyPr/>
                    <a:lstStyle/>
                    <a:p>
                      <a:pPr marL="0" indent="0" algn="ctr">
                        <a:buNone/>
                      </a:pPr>
                      <a:r>
                        <a:rPr lang="en-US" sz="1800" b="1" dirty="0">
                          <a:solidFill>
                            <a:srgbClr val="FFFFFF"/>
                          </a:solidFill>
                          <a:latin typeface="Calibri" pitchFamily="34" charset="0"/>
                          <a:ea typeface="Calibri" pitchFamily="34" charset="-122"/>
                          <a:cs typeface="Calibri" pitchFamily="34" charset="-120"/>
                        </a:rPr>
                        <a:t>Content</a:t>
                      </a:r>
                      <a:endParaRPr lang="en-US" sz="1800" dirty="0">
                        <a:latin typeface="Calibri" charset="0"/>
                        <a:ea typeface="Calibri" charset="0"/>
                        <a:cs typeface="Calibri" charset="0"/>
                      </a:endParaRPr>
                    </a:p>
                  </a:txBody>
                  <a:tcPr>
                    <a:lnL w="6350" cap="flat" cmpd="sng" algn="ctr">
                      <a:solidFill>
                        <a:srgbClr val="C9D3F0"/>
                      </a:solidFill>
                      <a:prstDash val="solid"/>
                      <a:round/>
                      <a:headEnd type="none" w="med" len="med"/>
                      <a:tailEnd type="none" w="med" len="med"/>
                    </a:lnL>
                    <a:lnR w="6350" cap="flat" cmpd="sng" algn="ctr">
                      <a:solidFill>
                        <a:srgbClr val="C9D3F0"/>
                      </a:solidFill>
                      <a:prstDash val="solid"/>
                      <a:round/>
                      <a:headEnd type="none" w="med" len="med"/>
                      <a:tailEnd type="none" w="med" len="med"/>
                    </a:lnR>
                    <a:lnT w="6350" cap="flat" cmpd="sng" algn="ctr">
                      <a:solidFill>
                        <a:srgbClr val="C9D3F0"/>
                      </a:solidFill>
                      <a:prstDash val="solid"/>
                      <a:round/>
                      <a:headEnd type="none" w="med" len="med"/>
                      <a:tailEnd type="none" w="med" len="med"/>
                    </a:lnT>
                    <a:lnB w="6350" cap="flat" cmpd="sng" algn="ctr">
                      <a:solidFill>
                        <a:srgbClr val="C9D3F0"/>
                      </a:solidFill>
                      <a:prstDash val="solid"/>
                      <a:round/>
                      <a:headEnd type="none" w="med" len="med"/>
                      <a:tailEnd type="none" w="med" len="med"/>
                    </a:lnB>
                    <a:solidFill>
                      <a:srgbClr val="1E2761"/>
                    </a:solidFill>
                  </a:tcPr>
                </a:tc>
                <a:extLst>
                  <a:ext uri="{0D108BD9-81ED-4DB2-BD59-A6C34878D82A}">
                    <a16:rowId xmlns:a16="http://schemas.microsoft.com/office/drawing/2014/main" val="10000"/>
                  </a:ext>
                </a:extLst>
              </a:tr>
              <a:tr h="312420">
                <a:tc>
                  <a:txBody>
                    <a:bodyPr/>
                    <a:lstStyle/>
                    <a:p>
                      <a:pPr marL="0" indent="0">
                        <a:buNone/>
                      </a:pPr>
                      <a:r>
                        <a:rPr lang="en-US" sz="1800" dirty="0">
                          <a:solidFill>
                            <a:srgbClr val="1A2048"/>
                          </a:solidFill>
                          <a:latin typeface="Calibri" pitchFamily="34" charset="0"/>
                          <a:ea typeface="Calibri" pitchFamily="34" charset="-122"/>
                          <a:cs typeface="Calibri" pitchFamily="34" charset="-120"/>
                        </a:rPr>
                        <a:t>Executive Summary</a:t>
                      </a:r>
                      <a:endParaRPr lang="en-US" sz="1800" dirty="0">
                        <a:latin typeface="Calibri" charset="0"/>
                        <a:ea typeface="Calibri" charset="0"/>
                        <a:cs typeface="Calibri" charset="0"/>
                      </a:endParaRPr>
                    </a:p>
                  </a:txBody>
                  <a:tcPr>
                    <a:lnL w="6350" cap="flat" cmpd="sng" algn="ctr">
                      <a:solidFill>
                        <a:srgbClr val="C9D3F0"/>
                      </a:solidFill>
                      <a:prstDash val="solid"/>
                      <a:round/>
                      <a:headEnd type="none" w="med" len="med"/>
                      <a:tailEnd type="none" w="med" len="med"/>
                    </a:lnL>
                    <a:lnR w="6350" cap="flat" cmpd="sng" algn="ctr">
                      <a:solidFill>
                        <a:srgbClr val="C9D3F0"/>
                      </a:solidFill>
                      <a:prstDash val="solid"/>
                      <a:round/>
                      <a:headEnd type="none" w="med" len="med"/>
                      <a:tailEnd type="none" w="med" len="med"/>
                    </a:lnR>
                    <a:lnT w="6350" cap="flat" cmpd="sng" algn="ctr">
                      <a:solidFill>
                        <a:srgbClr val="C9D3F0"/>
                      </a:solidFill>
                      <a:prstDash val="solid"/>
                      <a:round/>
                      <a:headEnd type="none" w="med" len="med"/>
                      <a:tailEnd type="none" w="med" len="med"/>
                    </a:lnT>
                    <a:lnB w="6350" cap="flat" cmpd="sng" algn="ctr">
                      <a:solidFill>
                        <a:srgbClr val="C9D3F0"/>
                      </a:solidFill>
                      <a:prstDash val="solid"/>
                      <a:round/>
                      <a:headEnd type="none" w="med" len="med"/>
                      <a:tailEnd type="none" w="med" len="med"/>
                    </a:lnB>
                    <a:solidFill>
                      <a:srgbClr val="FFFFFF"/>
                    </a:solidFill>
                  </a:tcPr>
                </a:tc>
                <a:tc>
                  <a:txBody>
                    <a:bodyPr/>
                    <a:lstStyle/>
                    <a:p>
                      <a:pPr marL="0" indent="0" algn="ctr">
                        <a:buNone/>
                      </a:pPr>
                      <a:r>
                        <a:rPr lang="en-US" sz="1800" dirty="0">
                          <a:solidFill>
                            <a:srgbClr val="1A2048"/>
                          </a:solidFill>
                          <a:latin typeface="Calibri" pitchFamily="34" charset="0"/>
                          <a:ea typeface="Calibri" pitchFamily="34" charset="-122"/>
                          <a:cs typeface="Calibri" pitchFamily="34" charset="-120"/>
                        </a:rPr>
                        <a:t>2</a:t>
                      </a:r>
                      <a:endParaRPr lang="en-US" sz="1800" dirty="0">
                        <a:latin typeface="Calibri" charset="0"/>
                        <a:ea typeface="Calibri" charset="0"/>
                        <a:cs typeface="Calibri" charset="0"/>
                      </a:endParaRPr>
                    </a:p>
                  </a:txBody>
                  <a:tcPr>
                    <a:lnL w="6350" cap="flat" cmpd="sng" algn="ctr">
                      <a:solidFill>
                        <a:srgbClr val="C9D3F0"/>
                      </a:solidFill>
                      <a:prstDash val="solid"/>
                      <a:round/>
                      <a:headEnd type="none" w="med" len="med"/>
                      <a:tailEnd type="none" w="med" len="med"/>
                    </a:lnL>
                    <a:lnR w="6350" cap="flat" cmpd="sng" algn="ctr">
                      <a:solidFill>
                        <a:srgbClr val="C9D3F0"/>
                      </a:solidFill>
                      <a:prstDash val="solid"/>
                      <a:round/>
                      <a:headEnd type="none" w="med" len="med"/>
                      <a:tailEnd type="none" w="med" len="med"/>
                    </a:lnR>
                    <a:lnT w="6350" cap="flat" cmpd="sng" algn="ctr">
                      <a:solidFill>
                        <a:srgbClr val="C9D3F0"/>
                      </a:solidFill>
                      <a:prstDash val="solid"/>
                      <a:round/>
                      <a:headEnd type="none" w="med" len="med"/>
                      <a:tailEnd type="none" w="med" len="med"/>
                    </a:lnT>
                    <a:lnB w="6350" cap="flat" cmpd="sng" algn="ctr">
                      <a:solidFill>
                        <a:srgbClr val="C9D3F0"/>
                      </a:solidFill>
                      <a:prstDash val="solid"/>
                      <a:round/>
                      <a:headEnd type="none" w="med" len="med"/>
                      <a:tailEnd type="none" w="med" len="med"/>
                    </a:lnB>
                    <a:solidFill>
                      <a:srgbClr val="FFFFFF"/>
                    </a:solidFill>
                  </a:tcPr>
                </a:tc>
                <a:tc>
                  <a:txBody>
                    <a:bodyPr/>
                    <a:lstStyle/>
                    <a:p>
                      <a:pPr marL="0" indent="0">
                        <a:buNone/>
                      </a:pPr>
                      <a:r>
                        <a:rPr lang="en-US" sz="1800" dirty="0">
                          <a:solidFill>
                            <a:srgbClr val="1A2048"/>
                          </a:solidFill>
                          <a:latin typeface="Calibri" pitchFamily="34" charset="0"/>
                          <a:ea typeface="Calibri" pitchFamily="34" charset="-122"/>
                          <a:cs typeface="Calibri" pitchFamily="34" charset="-120"/>
                        </a:rPr>
                        <a:t>Key metrics, top risks</a:t>
                      </a:r>
                      <a:endParaRPr lang="en-US" sz="1800" dirty="0">
                        <a:latin typeface="Calibri" charset="0"/>
                        <a:ea typeface="Calibri" charset="0"/>
                        <a:cs typeface="Calibri" charset="0"/>
                      </a:endParaRPr>
                    </a:p>
                  </a:txBody>
                  <a:tcPr>
                    <a:lnL w="6350" cap="flat" cmpd="sng" algn="ctr">
                      <a:solidFill>
                        <a:srgbClr val="C9D3F0"/>
                      </a:solidFill>
                      <a:prstDash val="solid"/>
                      <a:round/>
                      <a:headEnd type="none" w="med" len="med"/>
                      <a:tailEnd type="none" w="med" len="med"/>
                    </a:lnL>
                    <a:lnR w="6350" cap="flat" cmpd="sng" algn="ctr">
                      <a:solidFill>
                        <a:srgbClr val="C9D3F0"/>
                      </a:solidFill>
                      <a:prstDash val="solid"/>
                      <a:round/>
                      <a:headEnd type="none" w="med" len="med"/>
                      <a:tailEnd type="none" w="med" len="med"/>
                    </a:lnR>
                    <a:lnT w="6350" cap="flat" cmpd="sng" algn="ctr">
                      <a:solidFill>
                        <a:srgbClr val="C9D3F0"/>
                      </a:solidFill>
                      <a:prstDash val="solid"/>
                      <a:round/>
                      <a:headEnd type="none" w="med" len="med"/>
                      <a:tailEnd type="none" w="med" len="med"/>
                    </a:lnT>
                    <a:lnB w="6350" cap="flat" cmpd="sng" algn="ctr">
                      <a:solidFill>
                        <a:srgbClr val="C9D3F0"/>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312420">
                <a:tc>
                  <a:txBody>
                    <a:bodyPr/>
                    <a:lstStyle/>
                    <a:p>
                      <a:pPr marL="0" indent="0">
                        <a:buNone/>
                      </a:pPr>
                      <a:r>
                        <a:rPr lang="en-US" sz="1800" dirty="0">
                          <a:solidFill>
                            <a:srgbClr val="1A2048"/>
                          </a:solidFill>
                          <a:latin typeface="Calibri" pitchFamily="34" charset="0"/>
                          <a:ea typeface="Calibri" pitchFamily="34" charset="-122"/>
                          <a:cs typeface="Calibri" pitchFamily="34" charset="-120"/>
                        </a:rPr>
                        <a:t>Portfolio Overview</a:t>
                      </a:r>
                      <a:endParaRPr lang="en-US" sz="1800" dirty="0">
                        <a:latin typeface="Calibri" charset="0"/>
                        <a:ea typeface="Calibri" charset="0"/>
                        <a:cs typeface="Calibri" charset="0"/>
                      </a:endParaRPr>
                    </a:p>
                  </a:txBody>
                  <a:tcPr>
                    <a:lnL w="6350" cap="flat" cmpd="sng" algn="ctr">
                      <a:solidFill>
                        <a:srgbClr val="C9D3F0"/>
                      </a:solidFill>
                      <a:prstDash val="solid"/>
                      <a:round/>
                      <a:headEnd type="none" w="med" len="med"/>
                      <a:tailEnd type="none" w="med" len="med"/>
                    </a:lnL>
                    <a:lnR w="6350" cap="flat" cmpd="sng" algn="ctr">
                      <a:solidFill>
                        <a:srgbClr val="C9D3F0"/>
                      </a:solidFill>
                      <a:prstDash val="solid"/>
                      <a:round/>
                      <a:headEnd type="none" w="med" len="med"/>
                      <a:tailEnd type="none" w="med" len="med"/>
                    </a:lnR>
                    <a:lnT w="6350" cap="flat" cmpd="sng" algn="ctr">
                      <a:solidFill>
                        <a:srgbClr val="C9D3F0"/>
                      </a:solidFill>
                      <a:prstDash val="solid"/>
                      <a:round/>
                      <a:headEnd type="none" w="med" len="med"/>
                      <a:tailEnd type="none" w="med" len="med"/>
                    </a:lnT>
                    <a:lnB w="6350" cap="flat" cmpd="sng" algn="ctr">
                      <a:solidFill>
                        <a:srgbClr val="C9D3F0"/>
                      </a:solidFill>
                      <a:prstDash val="solid"/>
                      <a:round/>
                      <a:headEnd type="none" w="med" len="med"/>
                      <a:tailEnd type="none" w="med" len="med"/>
                    </a:lnB>
                    <a:solidFill>
                      <a:srgbClr val="FFFFFF"/>
                    </a:solidFill>
                  </a:tcPr>
                </a:tc>
                <a:tc>
                  <a:txBody>
                    <a:bodyPr/>
                    <a:lstStyle/>
                    <a:p>
                      <a:pPr marL="0" indent="0" algn="ctr">
                        <a:buNone/>
                      </a:pPr>
                      <a:r>
                        <a:rPr lang="en-US" sz="1800" dirty="0">
                          <a:solidFill>
                            <a:srgbClr val="1A2048"/>
                          </a:solidFill>
                          <a:latin typeface="Calibri" pitchFamily="34" charset="0"/>
                          <a:ea typeface="Calibri" pitchFamily="34" charset="-122"/>
                          <a:cs typeface="Calibri" pitchFamily="34" charset="-120"/>
                        </a:rPr>
                        <a:t>4</a:t>
                      </a:r>
                      <a:endParaRPr lang="en-US" sz="1800" dirty="0">
                        <a:latin typeface="Calibri" charset="0"/>
                        <a:ea typeface="Calibri" charset="0"/>
                        <a:cs typeface="Calibri" charset="0"/>
                      </a:endParaRPr>
                    </a:p>
                  </a:txBody>
                  <a:tcPr>
                    <a:lnL w="6350" cap="flat" cmpd="sng" algn="ctr">
                      <a:solidFill>
                        <a:srgbClr val="C9D3F0"/>
                      </a:solidFill>
                      <a:prstDash val="solid"/>
                      <a:round/>
                      <a:headEnd type="none" w="med" len="med"/>
                      <a:tailEnd type="none" w="med" len="med"/>
                    </a:lnL>
                    <a:lnR w="6350" cap="flat" cmpd="sng" algn="ctr">
                      <a:solidFill>
                        <a:srgbClr val="C9D3F0"/>
                      </a:solidFill>
                      <a:prstDash val="solid"/>
                      <a:round/>
                      <a:headEnd type="none" w="med" len="med"/>
                      <a:tailEnd type="none" w="med" len="med"/>
                    </a:lnR>
                    <a:lnT w="6350" cap="flat" cmpd="sng" algn="ctr">
                      <a:solidFill>
                        <a:srgbClr val="C9D3F0"/>
                      </a:solidFill>
                      <a:prstDash val="solid"/>
                      <a:round/>
                      <a:headEnd type="none" w="med" len="med"/>
                      <a:tailEnd type="none" w="med" len="med"/>
                    </a:lnT>
                    <a:lnB w="6350" cap="flat" cmpd="sng" algn="ctr">
                      <a:solidFill>
                        <a:srgbClr val="C9D3F0"/>
                      </a:solidFill>
                      <a:prstDash val="solid"/>
                      <a:round/>
                      <a:headEnd type="none" w="med" len="med"/>
                      <a:tailEnd type="none" w="med" len="med"/>
                    </a:lnB>
                    <a:solidFill>
                      <a:srgbClr val="FFFFFF"/>
                    </a:solidFill>
                  </a:tcPr>
                </a:tc>
                <a:tc>
                  <a:txBody>
                    <a:bodyPr/>
                    <a:lstStyle/>
                    <a:p>
                      <a:pPr marL="0" indent="0">
                        <a:buNone/>
                      </a:pPr>
                      <a:r>
                        <a:rPr lang="en-US" sz="1800" dirty="0">
                          <a:solidFill>
                            <a:srgbClr val="1A2048"/>
                          </a:solidFill>
                          <a:latin typeface="Calibri" pitchFamily="34" charset="0"/>
                          <a:ea typeface="Calibri" pitchFamily="34" charset="-122"/>
                          <a:cs typeface="Calibri" pitchFamily="34" charset="-120"/>
                        </a:rPr>
                        <a:t>Aging, DSO trend, segment breakdown</a:t>
                      </a:r>
                      <a:endParaRPr lang="en-US" sz="1800" dirty="0">
                        <a:latin typeface="Calibri" charset="0"/>
                        <a:ea typeface="Calibri" charset="0"/>
                        <a:cs typeface="Calibri" charset="0"/>
                      </a:endParaRPr>
                    </a:p>
                  </a:txBody>
                  <a:tcPr>
                    <a:lnL w="6350" cap="flat" cmpd="sng" algn="ctr">
                      <a:solidFill>
                        <a:srgbClr val="C9D3F0"/>
                      </a:solidFill>
                      <a:prstDash val="solid"/>
                      <a:round/>
                      <a:headEnd type="none" w="med" len="med"/>
                      <a:tailEnd type="none" w="med" len="med"/>
                    </a:lnL>
                    <a:lnR w="6350" cap="flat" cmpd="sng" algn="ctr">
                      <a:solidFill>
                        <a:srgbClr val="C9D3F0"/>
                      </a:solidFill>
                      <a:prstDash val="solid"/>
                      <a:round/>
                      <a:headEnd type="none" w="med" len="med"/>
                      <a:tailEnd type="none" w="med" len="med"/>
                    </a:lnR>
                    <a:lnT w="6350" cap="flat" cmpd="sng" algn="ctr">
                      <a:solidFill>
                        <a:srgbClr val="C9D3F0"/>
                      </a:solidFill>
                      <a:prstDash val="solid"/>
                      <a:round/>
                      <a:headEnd type="none" w="med" len="med"/>
                      <a:tailEnd type="none" w="med" len="med"/>
                    </a:lnT>
                    <a:lnB w="6350" cap="flat" cmpd="sng" algn="ctr">
                      <a:solidFill>
                        <a:srgbClr val="C9D3F0"/>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312420">
                <a:tc>
                  <a:txBody>
                    <a:bodyPr/>
                    <a:lstStyle/>
                    <a:p>
                      <a:pPr marL="0" indent="0">
                        <a:buNone/>
                      </a:pPr>
                      <a:r>
                        <a:rPr lang="en-US" sz="1800" dirty="0">
                          <a:solidFill>
                            <a:srgbClr val="1A2048"/>
                          </a:solidFill>
                          <a:latin typeface="Calibri" pitchFamily="34" charset="0"/>
                          <a:ea typeface="Calibri" pitchFamily="34" charset="-122"/>
                          <a:cs typeface="Calibri" pitchFamily="34" charset="-120"/>
                        </a:rPr>
                        <a:t>High-Risk Accounts</a:t>
                      </a:r>
                      <a:endParaRPr lang="en-US" sz="1800" dirty="0">
                        <a:latin typeface="Calibri" charset="0"/>
                        <a:ea typeface="Calibri" charset="0"/>
                        <a:cs typeface="Calibri" charset="0"/>
                      </a:endParaRPr>
                    </a:p>
                  </a:txBody>
                  <a:tcPr>
                    <a:lnL w="6350" cap="flat" cmpd="sng" algn="ctr">
                      <a:solidFill>
                        <a:srgbClr val="C9D3F0"/>
                      </a:solidFill>
                      <a:prstDash val="solid"/>
                      <a:round/>
                      <a:headEnd type="none" w="med" len="med"/>
                      <a:tailEnd type="none" w="med" len="med"/>
                    </a:lnL>
                    <a:lnR w="6350" cap="flat" cmpd="sng" algn="ctr">
                      <a:solidFill>
                        <a:srgbClr val="C9D3F0"/>
                      </a:solidFill>
                      <a:prstDash val="solid"/>
                      <a:round/>
                      <a:headEnd type="none" w="med" len="med"/>
                      <a:tailEnd type="none" w="med" len="med"/>
                    </a:lnR>
                    <a:lnT w="6350" cap="flat" cmpd="sng" algn="ctr">
                      <a:solidFill>
                        <a:srgbClr val="C9D3F0"/>
                      </a:solidFill>
                      <a:prstDash val="solid"/>
                      <a:round/>
                      <a:headEnd type="none" w="med" len="med"/>
                      <a:tailEnd type="none" w="med" len="med"/>
                    </a:lnT>
                    <a:lnB w="6350" cap="flat" cmpd="sng" algn="ctr">
                      <a:solidFill>
                        <a:srgbClr val="C9D3F0"/>
                      </a:solidFill>
                      <a:prstDash val="solid"/>
                      <a:round/>
                      <a:headEnd type="none" w="med" len="med"/>
                      <a:tailEnd type="none" w="med" len="med"/>
                    </a:lnB>
                    <a:solidFill>
                      <a:srgbClr val="FFFFFF"/>
                    </a:solidFill>
                  </a:tcPr>
                </a:tc>
                <a:tc>
                  <a:txBody>
                    <a:bodyPr/>
                    <a:lstStyle/>
                    <a:p>
                      <a:pPr marL="0" indent="0" algn="ctr">
                        <a:buNone/>
                      </a:pPr>
                      <a:r>
                        <a:rPr lang="en-US" sz="1800" dirty="0">
                          <a:solidFill>
                            <a:srgbClr val="1A2048"/>
                          </a:solidFill>
                          <a:latin typeface="Calibri" pitchFamily="34" charset="0"/>
                          <a:ea typeface="Calibri" pitchFamily="34" charset="-122"/>
                          <a:cs typeface="Calibri" pitchFamily="34" charset="-120"/>
                        </a:rPr>
                        <a:t>3</a:t>
                      </a:r>
                      <a:endParaRPr lang="en-US" sz="1800" dirty="0">
                        <a:latin typeface="Calibri" charset="0"/>
                        <a:ea typeface="Calibri" charset="0"/>
                        <a:cs typeface="Calibri" charset="0"/>
                      </a:endParaRPr>
                    </a:p>
                  </a:txBody>
                  <a:tcPr>
                    <a:lnL w="6350" cap="flat" cmpd="sng" algn="ctr">
                      <a:solidFill>
                        <a:srgbClr val="C9D3F0"/>
                      </a:solidFill>
                      <a:prstDash val="solid"/>
                      <a:round/>
                      <a:headEnd type="none" w="med" len="med"/>
                      <a:tailEnd type="none" w="med" len="med"/>
                    </a:lnL>
                    <a:lnR w="6350" cap="flat" cmpd="sng" algn="ctr">
                      <a:solidFill>
                        <a:srgbClr val="C9D3F0"/>
                      </a:solidFill>
                      <a:prstDash val="solid"/>
                      <a:round/>
                      <a:headEnd type="none" w="med" len="med"/>
                      <a:tailEnd type="none" w="med" len="med"/>
                    </a:lnR>
                    <a:lnT w="6350" cap="flat" cmpd="sng" algn="ctr">
                      <a:solidFill>
                        <a:srgbClr val="C9D3F0"/>
                      </a:solidFill>
                      <a:prstDash val="solid"/>
                      <a:round/>
                      <a:headEnd type="none" w="med" len="med"/>
                      <a:tailEnd type="none" w="med" len="med"/>
                    </a:lnT>
                    <a:lnB w="6350" cap="flat" cmpd="sng" algn="ctr">
                      <a:solidFill>
                        <a:srgbClr val="C9D3F0"/>
                      </a:solidFill>
                      <a:prstDash val="solid"/>
                      <a:round/>
                      <a:headEnd type="none" w="med" len="med"/>
                      <a:tailEnd type="none" w="med" len="med"/>
                    </a:lnB>
                    <a:solidFill>
                      <a:srgbClr val="FFFFFF"/>
                    </a:solidFill>
                  </a:tcPr>
                </a:tc>
                <a:tc>
                  <a:txBody>
                    <a:bodyPr/>
                    <a:lstStyle/>
                    <a:p>
                      <a:pPr marL="0" indent="0">
                        <a:buNone/>
                      </a:pPr>
                      <a:r>
                        <a:rPr lang="en-US" sz="1800" dirty="0">
                          <a:solidFill>
                            <a:srgbClr val="1A2048"/>
                          </a:solidFill>
                          <a:latin typeface="Calibri" pitchFamily="34" charset="0"/>
                          <a:ea typeface="Calibri" pitchFamily="34" charset="-122"/>
                          <a:cs typeface="Calibri" pitchFamily="34" charset="-120"/>
                        </a:rPr>
                        <a:t>Top 10 watch list</a:t>
                      </a:r>
                      <a:endParaRPr lang="en-US" sz="1800" dirty="0">
                        <a:latin typeface="Calibri" charset="0"/>
                        <a:ea typeface="Calibri" charset="0"/>
                        <a:cs typeface="Calibri" charset="0"/>
                      </a:endParaRPr>
                    </a:p>
                  </a:txBody>
                  <a:tcPr>
                    <a:lnL w="6350" cap="flat" cmpd="sng" algn="ctr">
                      <a:solidFill>
                        <a:srgbClr val="C9D3F0"/>
                      </a:solidFill>
                      <a:prstDash val="solid"/>
                      <a:round/>
                      <a:headEnd type="none" w="med" len="med"/>
                      <a:tailEnd type="none" w="med" len="med"/>
                    </a:lnL>
                    <a:lnR w="6350" cap="flat" cmpd="sng" algn="ctr">
                      <a:solidFill>
                        <a:srgbClr val="C9D3F0"/>
                      </a:solidFill>
                      <a:prstDash val="solid"/>
                      <a:round/>
                      <a:headEnd type="none" w="med" len="med"/>
                      <a:tailEnd type="none" w="med" len="med"/>
                    </a:lnR>
                    <a:lnT w="6350" cap="flat" cmpd="sng" algn="ctr">
                      <a:solidFill>
                        <a:srgbClr val="C9D3F0"/>
                      </a:solidFill>
                      <a:prstDash val="solid"/>
                      <a:round/>
                      <a:headEnd type="none" w="med" len="med"/>
                      <a:tailEnd type="none" w="med" len="med"/>
                    </a:lnT>
                    <a:lnB w="6350" cap="flat" cmpd="sng" algn="ctr">
                      <a:solidFill>
                        <a:srgbClr val="C9D3F0"/>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bl>
          </a:graphicData>
        </a:graphic>
      </p:graphicFrame>
      <p:sp>
        <p:nvSpPr>
          <p:cNvPr id="10" name="Shape 7"/>
          <p:cNvSpPr/>
          <p:nvPr/>
        </p:nvSpPr>
        <p:spPr>
          <a:xfrm>
            <a:off x="5638800" y="1097280"/>
            <a:ext cx="3185160" cy="1554480"/>
          </a:xfrm>
          <a:prstGeom prst="roundRect">
            <a:avLst>
              <a:gd name="adj" fmla="val 6452"/>
            </a:avLst>
          </a:prstGeom>
          <a:solidFill>
            <a:srgbClr val="1E2761"/>
          </a:solidFill>
          <a:ln w="12700">
            <a:solidFill>
              <a:srgbClr val="1E2761"/>
            </a:solidFill>
            <a:prstDash val="solid"/>
          </a:ln>
        </p:spPr>
        <p:txBody>
          <a:bodyPr/>
          <a:lstStyle/>
          <a:p>
            <a:endParaRPr lang="en-US"/>
          </a:p>
        </p:txBody>
      </p:sp>
      <p:sp>
        <p:nvSpPr>
          <p:cNvPr id="11" name="Text 8"/>
          <p:cNvSpPr/>
          <p:nvPr/>
        </p:nvSpPr>
        <p:spPr>
          <a:xfrm>
            <a:off x="5825067" y="1175004"/>
            <a:ext cx="1965629" cy="292608"/>
          </a:xfrm>
          <a:prstGeom prst="rect">
            <a:avLst/>
          </a:prstGeom>
          <a:noFill/>
          <a:ln/>
        </p:spPr>
        <p:txBody>
          <a:bodyPr wrap="square" lIns="0" tIns="0" rIns="0" bIns="0" rtlCol="0" anchor="ctr"/>
          <a:lstStyle/>
          <a:p>
            <a:r>
              <a:rPr lang="en-US" b="1" dirty="0">
                <a:solidFill>
                  <a:srgbClr val="F5A623"/>
                </a:solidFill>
                <a:latin typeface="Calibri" pitchFamily="34" charset="0"/>
                <a:ea typeface="Calibri" pitchFamily="34" charset="-122"/>
                <a:cs typeface="Calibri" pitchFamily="34" charset="-120"/>
              </a:rPr>
              <a:t>💡  Pro Tip</a:t>
            </a:r>
          </a:p>
        </p:txBody>
      </p:sp>
      <p:sp>
        <p:nvSpPr>
          <p:cNvPr id="12" name="Text 9"/>
          <p:cNvSpPr/>
          <p:nvPr/>
        </p:nvSpPr>
        <p:spPr>
          <a:xfrm>
            <a:off x="5825067" y="1490472"/>
            <a:ext cx="2724572" cy="914400"/>
          </a:xfrm>
          <a:prstGeom prst="rect">
            <a:avLst/>
          </a:prstGeom>
          <a:noFill/>
          <a:ln/>
        </p:spPr>
        <p:txBody>
          <a:bodyPr wrap="square" lIns="0" tIns="0" rIns="0" bIns="0" rtlCol="0" anchor="ctr"/>
          <a:lstStyle/>
          <a:p>
            <a:pPr marL="0" indent="0">
              <a:buNone/>
            </a:pPr>
            <a:r>
              <a:rPr lang="en-US" dirty="0">
                <a:solidFill>
                  <a:srgbClr val="FFFFFF"/>
                </a:solidFill>
                <a:latin typeface="Calibri" pitchFamily="34" charset="0"/>
                <a:ea typeface="Calibri" pitchFamily="34" charset="-122"/>
                <a:cs typeface="Calibri" pitchFamily="34" charset="-120"/>
              </a:rPr>
              <a:t>Use sections to jump directly to any part of your deck during a live presentation. </a:t>
            </a:r>
            <a:endParaRPr lang="en-US" dirty="0"/>
          </a:p>
        </p:txBody>
      </p:sp>
      <p:sp>
        <p:nvSpPr>
          <p:cNvPr id="14" name="Text 1">
            <a:extLst>
              <a:ext uri="{FF2B5EF4-FFF2-40B4-BE49-F238E27FC236}">
                <a16:creationId xmlns:a16="http://schemas.microsoft.com/office/drawing/2014/main" id="{80D56C60-3607-9F98-D7B6-1A81807445DB}"/>
              </a:ext>
            </a:extLst>
          </p:cNvPr>
          <p:cNvSpPr/>
          <p:nvPr/>
        </p:nvSpPr>
        <p:spPr>
          <a:xfrm>
            <a:off x="81280" y="306324"/>
            <a:ext cx="1371600" cy="347472"/>
          </a:xfrm>
          <a:prstGeom prst="rect">
            <a:avLst/>
          </a:prstGeom>
          <a:noFill/>
          <a:ln/>
        </p:spPr>
        <p:txBody>
          <a:bodyPr wrap="square" lIns="0" tIns="0" rIns="0" bIns="0" rtlCol="0" anchor="ctr"/>
          <a:lstStyle/>
          <a:p>
            <a:pPr algn="ctr"/>
            <a:r>
              <a:rPr lang="en-US" sz="4000" b="1" dirty="0">
                <a:solidFill>
                  <a:srgbClr val="F5A623"/>
                </a:solidFill>
                <a:effectLst>
                  <a:outerShdw blurRad="12700" dist="12700" dir="2700000" algn="tl" rotWithShape="0">
                    <a:schemeClr val="bg1">
                      <a:alpha val="40000"/>
                    </a:schemeClr>
                  </a:outerShdw>
                </a:effectLst>
                <a:latin typeface="Calibri" pitchFamily="34" charset="0"/>
                <a:ea typeface="Calibri" pitchFamily="34" charset="-122"/>
                <a:cs typeface="Calibri" pitchFamily="34" charset="-120"/>
              </a:rPr>
              <a:t>TIP 18</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0F4FF"/>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E2761"/>
          </a:solidFill>
          <a:ln w="12700">
            <a:solidFill>
              <a:srgbClr val="1E2761"/>
            </a:solidFill>
            <a:prstDash val="solid"/>
          </a:ln>
        </p:spPr>
        <p:txBody>
          <a:bodyPr/>
          <a:lstStyle/>
          <a:p>
            <a:endParaRPr lang="en-US"/>
          </a:p>
        </p:txBody>
      </p:sp>
      <p:sp>
        <p:nvSpPr>
          <p:cNvPr id="4" name="Text 2"/>
          <p:cNvSpPr/>
          <p:nvPr/>
        </p:nvSpPr>
        <p:spPr>
          <a:xfrm>
            <a:off x="923204" y="274320"/>
            <a:ext cx="8101584" cy="411480"/>
          </a:xfrm>
          <a:prstGeom prst="rect">
            <a:avLst/>
          </a:prstGeom>
          <a:noFill/>
          <a:ln/>
        </p:spPr>
        <p:txBody>
          <a:bodyPr wrap="square" lIns="0" tIns="0" rIns="0" bIns="0" rtlCol="0" anchor="ctr"/>
          <a:lstStyle/>
          <a:p>
            <a:pPr marL="0" indent="0" algn="r">
              <a:buNone/>
            </a:pPr>
            <a:r>
              <a:rPr lang="en-US" sz="3200" b="1" dirty="0">
                <a:solidFill>
                  <a:srgbClr val="FFFFFF"/>
                </a:solidFill>
                <a:latin typeface="Cambria" pitchFamily="34" charset="0"/>
                <a:ea typeface="Cambria" pitchFamily="34" charset="-122"/>
                <a:cs typeface="Cambria" pitchFamily="34" charset="-120"/>
              </a:rPr>
              <a:t>Presenter Coach — Rehearse </a:t>
            </a:r>
            <a:r>
              <a:rPr lang="en-US" sz="2400" b="1" dirty="0">
                <a:solidFill>
                  <a:srgbClr val="FFFFFF"/>
                </a:solidFill>
                <a:latin typeface="Cambria" pitchFamily="34" charset="0"/>
                <a:ea typeface="Cambria" pitchFamily="34" charset="-122"/>
                <a:cs typeface="Cambria" pitchFamily="34" charset="-120"/>
              </a:rPr>
              <a:t>&amp;</a:t>
            </a:r>
            <a:r>
              <a:rPr lang="en-US" sz="3200" b="1" dirty="0">
                <a:solidFill>
                  <a:srgbClr val="FFFFFF"/>
                </a:solidFill>
                <a:latin typeface="Cambria" pitchFamily="34" charset="0"/>
                <a:ea typeface="Cambria" pitchFamily="34" charset="-122"/>
                <a:cs typeface="Cambria" pitchFamily="34" charset="-120"/>
              </a:rPr>
              <a:t> Improve</a:t>
            </a:r>
            <a:endParaRPr lang="en-US" sz="3200" dirty="0"/>
          </a:p>
        </p:txBody>
      </p:sp>
      <p:sp>
        <p:nvSpPr>
          <p:cNvPr id="5" name="Shape 3"/>
          <p:cNvSpPr/>
          <p:nvPr/>
        </p:nvSpPr>
        <p:spPr>
          <a:xfrm>
            <a:off x="320040" y="1078992"/>
            <a:ext cx="8503920" cy="621792"/>
          </a:xfrm>
          <a:prstGeom prst="roundRect">
            <a:avLst>
              <a:gd name="adj" fmla="val 14706"/>
            </a:avLst>
          </a:prstGeom>
          <a:solidFill>
            <a:srgbClr val="E0F2FE"/>
          </a:solidFill>
          <a:ln w="12700">
            <a:solidFill>
              <a:srgbClr val="BAE6FD"/>
            </a:solidFill>
            <a:prstDash val="solid"/>
          </a:ln>
        </p:spPr>
        <p:txBody>
          <a:bodyPr/>
          <a:lstStyle/>
          <a:p>
            <a:endParaRPr lang="en-US"/>
          </a:p>
        </p:txBody>
      </p:sp>
      <p:sp>
        <p:nvSpPr>
          <p:cNvPr id="6" name="Text 4"/>
          <p:cNvSpPr/>
          <p:nvPr/>
        </p:nvSpPr>
        <p:spPr>
          <a:xfrm>
            <a:off x="502920" y="1078992"/>
            <a:ext cx="8138160" cy="621792"/>
          </a:xfrm>
          <a:prstGeom prst="rect">
            <a:avLst/>
          </a:prstGeom>
          <a:noFill/>
          <a:ln/>
        </p:spPr>
        <p:txBody>
          <a:bodyPr wrap="square" lIns="0" tIns="0" rIns="0" bIns="0" rtlCol="0" anchor="ctr"/>
          <a:lstStyle/>
          <a:p>
            <a:pPr marL="0" indent="0">
              <a:buNone/>
            </a:pPr>
            <a:r>
              <a:rPr lang="en-US" b="1" dirty="0">
                <a:solidFill>
                  <a:srgbClr val="0E7490"/>
                </a:solidFill>
                <a:latin typeface="Calibri" pitchFamily="34" charset="0"/>
                <a:ea typeface="Calibri" pitchFamily="34" charset="-122"/>
                <a:cs typeface="Calibri" pitchFamily="34" charset="-120"/>
              </a:rPr>
              <a:t>Slide Show</a:t>
            </a:r>
            <a:r>
              <a:rPr lang="en-US" dirty="0">
                <a:solidFill>
                  <a:srgbClr val="0E7490"/>
                </a:solidFill>
                <a:latin typeface="Calibri" pitchFamily="34" charset="0"/>
                <a:ea typeface="Calibri" pitchFamily="34" charset="-122"/>
                <a:cs typeface="Calibri" pitchFamily="34" charset="-120"/>
              </a:rPr>
              <a:t>  →  Rehearse with Coach  |  PowerPoint listens and gives real-time feedback on pacing, filler words, reading from slides, and tone.</a:t>
            </a:r>
            <a:endParaRPr lang="en-US" dirty="0"/>
          </a:p>
        </p:txBody>
      </p:sp>
      <p:sp>
        <p:nvSpPr>
          <p:cNvPr id="7" name="Shape 5"/>
          <p:cNvSpPr/>
          <p:nvPr/>
        </p:nvSpPr>
        <p:spPr>
          <a:xfrm>
            <a:off x="320040" y="1874520"/>
            <a:ext cx="1993392" cy="1783080"/>
          </a:xfrm>
          <a:prstGeom prst="roundRect">
            <a:avLst>
              <a:gd name="adj" fmla="val 5128"/>
            </a:avLst>
          </a:prstGeom>
          <a:solidFill>
            <a:srgbClr val="FFFFFF"/>
          </a:solidFill>
          <a:ln w="12700">
            <a:solidFill>
              <a:srgbClr val="D0D8F0"/>
            </a:solidFill>
            <a:prstDash val="solid"/>
          </a:ln>
          <a:effectLst>
            <a:outerShdw blurRad="101600" dist="25400" dir="2700000" algn="bl" rotWithShape="0">
              <a:srgbClr val="000000">
                <a:alpha val="13000"/>
              </a:srgbClr>
            </a:outerShdw>
          </a:effectLst>
        </p:spPr>
        <p:txBody>
          <a:bodyPr/>
          <a:lstStyle/>
          <a:p>
            <a:endParaRPr lang="en-US"/>
          </a:p>
        </p:txBody>
      </p:sp>
      <p:sp>
        <p:nvSpPr>
          <p:cNvPr id="8" name="Shape 6"/>
          <p:cNvSpPr/>
          <p:nvPr/>
        </p:nvSpPr>
        <p:spPr>
          <a:xfrm>
            <a:off x="1042416" y="1956816"/>
            <a:ext cx="548640" cy="548640"/>
          </a:xfrm>
          <a:prstGeom prst="ellipse">
            <a:avLst/>
          </a:prstGeom>
          <a:solidFill>
            <a:srgbClr val="1E2761"/>
          </a:solidFill>
          <a:ln w="12700">
            <a:solidFill>
              <a:srgbClr val="1E2761"/>
            </a:solidFill>
            <a:prstDash val="solid"/>
          </a:ln>
        </p:spPr>
        <p:txBody>
          <a:bodyPr/>
          <a:lstStyle/>
          <a:p>
            <a:endParaRPr lang="en-US" sz="3200"/>
          </a:p>
        </p:txBody>
      </p:sp>
      <p:sp>
        <p:nvSpPr>
          <p:cNvPr id="9" name="Text 7"/>
          <p:cNvSpPr/>
          <p:nvPr/>
        </p:nvSpPr>
        <p:spPr>
          <a:xfrm>
            <a:off x="1042416" y="1956816"/>
            <a:ext cx="548640" cy="548640"/>
          </a:xfrm>
          <a:prstGeom prst="rect">
            <a:avLst/>
          </a:prstGeom>
          <a:noFill/>
          <a:ln/>
        </p:spPr>
        <p:txBody>
          <a:bodyPr wrap="square" lIns="0" tIns="0" rIns="0" bIns="0" rtlCol="0" anchor="ctr"/>
          <a:lstStyle/>
          <a:p>
            <a:pPr marL="0" indent="0" algn="ctr">
              <a:buNone/>
            </a:pPr>
            <a:r>
              <a:rPr lang="en-US" sz="3200" b="1" dirty="0">
                <a:solidFill>
                  <a:srgbClr val="FFFFFF"/>
                </a:solidFill>
                <a:latin typeface="Calibri" pitchFamily="34" charset="0"/>
                <a:ea typeface="Calibri" pitchFamily="34" charset="-122"/>
                <a:cs typeface="Calibri" pitchFamily="34" charset="-120"/>
              </a:rPr>
              <a:t>1</a:t>
            </a:r>
            <a:endParaRPr lang="en-US" sz="3200" dirty="0"/>
          </a:p>
        </p:txBody>
      </p:sp>
      <p:sp>
        <p:nvSpPr>
          <p:cNvPr id="10" name="Text 8"/>
          <p:cNvSpPr/>
          <p:nvPr/>
        </p:nvSpPr>
        <p:spPr>
          <a:xfrm>
            <a:off x="320040" y="2578608"/>
            <a:ext cx="1993392" cy="475488"/>
          </a:xfrm>
          <a:prstGeom prst="rect">
            <a:avLst/>
          </a:prstGeom>
          <a:noFill/>
          <a:ln/>
        </p:spPr>
        <p:txBody>
          <a:bodyPr wrap="square" lIns="0" tIns="0" rIns="0" bIns="0" rtlCol="0" anchor="ctr"/>
          <a:lstStyle/>
          <a:p>
            <a:pPr marL="0" indent="0" algn="ctr">
              <a:buNone/>
            </a:pPr>
            <a:r>
              <a:rPr lang="en-US" b="1" dirty="0">
                <a:solidFill>
                  <a:srgbClr val="1E2761"/>
                </a:solidFill>
                <a:latin typeface="Calibri" pitchFamily="34" charset="0"/>
                <a:ea typeface="Calibri" pitchFamily="34" charset="-122"/>
                <a:cs typeface="Calibri" pitchFamily="34" charset="-120"/>
              </a:rPr>
              <a:t>Words</a:t>
            </a:r>
            <a:endParaRPr lang="en-US" dirty="0"/>
          </a:p>
          <a:p>
            <a:pPr marL="0" indent="0" algn="ctr">
              <a:buNone/>
            </a:pPr>
            <a:r>
              <a:rPr lang="en-US" b="1" dirty="0">
                <a:solidFill>
                  <a:srgbClr val="1E2761"/>
                </a:solidFill>
                <a:latin typeface="Calibri" pitchFamily="34" charset="0"/>
                <a:ea typeface="Calibri" pitchFamily="34" charset="-122"/>
                <a:cs typeface="Calibri" pitchFamily="34" charset="-120"/>
              </a:rPr>
              <a:t>per Minute</a:t>
            </a:r>
            <a:endParaRPr lang="en-US" dirty="0"/>
          </a:p>
        </p:txBody>
      </p:sp>
      <p:sp>
        <p:nvSpPr>
          <p:cNvPr id="11" name="Text 9"/>
          <p:cNvSpPr/>
          <p:nvPr/>
        </p:nvSpPr>
        <p:spPr>
          <a:xfrm>
            <a:off x="320040" y="3081528"/>
            <a:ext cx="1993392" cy="475488"/>
          </a:xfrm>
          <a:prstGeom prst="rect">
            <a:avLst/>
          </a:prstGeom>
          <a:noFill/>
          <a:ln/>
        </p:spPr>
        <p:txBody>
          <a:bodyPr wrap="square" lIns="0" tIns="0" rIns="0" bIns="0" rtlCol="0" anchor="ctr"/>
          <a:lstStyle/>
          <a:p>
            <a:pPr marL="0" indent="0" algn="ctr">
              <a:buNone/>
            </a:pPr>
            <a:r>
              <a:rPr lang="en-US" dirty="0">
                <a:solidFill>
                  <a:srgbClr val="5A6A9A"/>
                </a:solidFill>
                <a:latin typeface="Calibri" pitchFamily="34" charset="0"/>
                <a:ea typeface="Calibri" pitchFamily="34" charset="-122"/>
                <a:cs typeface="Calibri" pitchFamily="34" charset="-120"/>
              </a:rPr>
              <a:t>Ideal:</a:t>
            </a:r>
            <a:endParaRPr lang="en-US" dirty="0"/>
          </a:p>
          <a:p>
            <a:pPr marL="0" indent="0" algn="ctr">
              <a:buNone/>
            </a:pPr>
            <a:r>
              <a:rPr lang="en-US" dirty="0">
                <a:solidFill>
                  <a:srgbClr val="5A6A9A"/>
                </a:solidFill>
                <a:latin typeface="Calibri" pitchFamily="34" charset="0"/>
                <a:ea typeface="Calibri" pitchFamily="34" charset="-122"/>
                <a:cs typeface="Calibri" pitchFamily="34" charset="-120"/>
              </a:rPr>
              <a:t>100–150 WPM</a:t>
            </a:r>
            <a:endParaRPr lang="en-US" dirty="0"/>
          </a:p>
        </p:txBody>
      </p:sp>
      <p:sp>
        <p:nvSpPr>
          <p:cNvPr id="12" name="Shape 10"/>
          <p:cNvSpPr/>
          <p:nvPr/>
        </p:nvSpPr>
        <p:spPr>
          <a:xfrm>
            <a:off x="2468880" y="1874520"/>
            <a:ext cx="1993392" cy="1783080"/>
          </a:xfrm>
          <a:prstGeom prst="roundRect">
            <a:avLst>
              <a:gd name="adj" fmla="val 5128"/>
            </a:avLst>
          </a:prstGeom>
          <a:solidFill>
            <a:srgbClr val="FFFFFF"/>
          </a:solidFill>
          <a:ln w="12700">
            <a:solidFill>
              <a:srgbClr val="D0D8F0"/>
            </a:solidFill>
            <a:prstDash val="solid"/>
          </a:ln>
          <a:effectLst>
            <a:outerShdw blurRad="101600" dist="25400" dir="2700000" algn="bl" rotWithShape="0">
              <a:srgbClr val="000000">
                <a:alpha val="13000"/>
              </a:srgbClr>
            </a:outerShdw>
          </a:effectLst>
        </p:spPr>
        <p:txBody>
          <a:bodyPr/>
          <a:lstStyle/>
          <a:p>
            <a:endParaRPr lang="en-US"/>
          </a:p>
        </p:txBody>
      </p:sp>
      <p:sp>
        <p:nvSpPr>
          <p:cNvPr id="13" name="Shape 11"/>
          <p:cNvSpPr/>
          <p:nvPr/>
        </p:nvSpPr>
        <p:spPr>
          <a:xfrm>
            <a:off x="3191256" y="1956816"/>
            <a:ext cx="548640" cy="548640"/>
          </a:xfrm>
          <a:prstGeom prst="ellipse">
            <a:avLst/>
          </a:prstGeom>
          <a:solidFill>
            <a:srgbClr val="1E2761"/>
          </a:solidFill>
          <a:ln w="12700">
            <a:solidFill>
              <a:srgbClr val="1E2761"/>
            </a:solidFill>
            <a:prstDash val="solid"/>
          </a:ln>
        </p:spPr>
        <p:txBody>
          <a:bodyPr/>
          <a:lstStyle/>
          <a:p>
            <a:endParaRPr lang="en-US" sz="3200"/>
          </a:p>
        </p:txBody>
      </p:sp>
      <p:sp>
        <p:nvSpPr>
          <p:cNvPr id="14" name="Text 12"/>
          <p:cNvSpPr/>
          <p:nvPr/>
        </p:nvSpPr>
        <p:spPr>
          <a:xfrm>
            <a:off x="3191256" y="1956816"/>
            <a:ext cx="548640" cy="548640"/>
          </a:xfrm>
          <a:prstGeom prst="rect">
            <a:avLst/>
          </a:prstGeom>
          <a:noFill/>
          <a:ln/>
        </p:spPr>
        <p:txBody>
          <a:bodyPr wrap="square" lIns="0" tIns="0" rIns="0" bIns="0" rtlCol="0" anchor="ctr"/>
          <a:lstStyle/>
          <a:p>
            <a:pPr marL="0" indent="0" algn="ctr">
              <a:buNone/>
            </a:pPr>
            <a:r>
              <a:rPr lang="en-US" sz="3200" b="1" dirty="0">
                <a:solidFill>
                  <a:srgbClr val="FFFFFF"/>
                </a:solidFill>
                <a:latin typeface="Calibri" pitchFamily="34" charset="0"/>
                <a:ea typeface="Calibri" pitchFamily="34" charset="-122"/>
                <a:cs typeface="Calibri" pitchFamily="34" charset="-120"/>
              </a:rPr>
              <a:t>2</a:t>
            </a:r>
            <a:endParaRPr lang="en-US" sz="3200" dirty="0"/>
          </a:p>
        </p:txBody>
      </p:sp>
      <p:sp>
        <p:nvSpPr>
          <p:cNvPr id="15" name="Text 13"/>
          <p:cNvSpPr/>
          <p:nvPr/>
        </p:nvSpPr>
        <p:spPr>
          <a:xfrm>
            <a:off x="2468880" y="2578608"/>
            <a:ext cx="1993392" cy="475488"/>
          </a:xfrm>
          <a:prstGeom prst="rect">
            <a:avLst/>
          </a:prstGeom>
          <a:noFill/>
          <a:ln/>
        </p:spPr>
        <p:txBody>
          <a:bodyPr wrap="square" lIns="0" tIns="0" rIns="0" bIns="0" rtlCol="0" anchor="ctr"/>
          <a:lstStyle/>
          <a:p>
            <a:pPr marL="0" indent="0" algn="ctr">
              <a:buNone/>
            </a:pPr>
            <a:r>
              <a:rPr lang="en-US" b="1" dirty="0">
                <a:solidFill>
                  <a:srgbClr val="1E2761"/>
                </a:solidFill>
                <a:latin typeface="Calibri" pitchFamily="34" charset="0"/>
                <a:ea typeface="Calibri" pitchFamily="34" charset="-122"/>
                <a:cs typeface="Calibri" pitchFamily="34" charset="-120"/>
              </a:rPr>
              <a:t>Filler</a:t>
            </a:r>
            <a:endParaRPr lang="en-US" dirty="0"/>
          </a:p>
          <a:p>
            <a:pPr marL="0" indent="0" algn="ctr">
              <a:buNone/>
            </a:pPr>
            <a:r>
              <a:rPr lang="en-US" b="1" dirty="0">
                <a:solidFill>
                  <a:srgbClr val="1E2761"/>
                </a:solidFill>
                <a:latin typeface="Calibri" pitchFamily="34" charset="0"/>
                <a:ea typeface="Calibri" pitchFamily="34" charset="-122"/>
                <a:cs typeface="Calibri" pitchFamily="34" charset="-120"/>
              </a:rPr>
              <a:t>Words</a:t>
            </a:r>
            <a:endParaRPr lang="en-US" dirty="0"/>
          </a:p>
        </p:txBody>
      </p:sp>
      <p:sp>
        <p:nvSpPr>
          <p:cNvPr id="16" name="Text 14"/>
          <p:cNvSpPr/>
          <p:nvPr/>
        </p:nvSpPr>
        <p:spPr>
          <a:xfrm>
            <a:off x="2468880" y="3081528"/>
            <a:ext cx="1993392" cy="475488"/>
          </a:xfrm>
          <a:prstGeom prst="rect">
            <a:avLst/>
          </a:prstGeom>
          <a:noFill/>
          <a:ln/>
        </p:spPr>
        <p:txBody>
          <a:bodyPr wrap="square" lIns="0" tIns="0" rIns="0" bIns="0" rtlCol="0" anchor="ctr"/>
          <a:lstStyle/>
          <a:p>
            <a:pPr marL="0" indent="0" algn="ctr">
              <a:buNone/>
            </a:pPr>
            <a:r>
              <a:rPr lang="en-US" dirty="0">
                <a:solidFill>
                  <a:srgbClr val="5A6A9A"/>
                </a:solidFill>
                <a:latin typeface="Calibri" pitchFamily="34" charset="0"/>
                <a:ea typeface="Calibri" pitchFamily="34" charset="-122"/>
                <a:cs typeface="Calibri" pitchFamily="34" charset="-120"/>
              </a:rPr>
              <a:t>um, uh, like</a:t>
            </a:r>
            <a:endParaRPr lang="en-US" dirty="0"/>
          </a:p>
          <a:p>
            <a:pPr marL="0" indent="0" algn="ctr">
              <a:buNone/>
            </a:pPr>
            <a:r>
              <a:rPr lang="en-US" dirty="0">
                <a:solidFill>
                  <a:srgbClr val="5A6A9A"/>
                </a:solidFill>
                <a:latin typeface="Calibri" pitchFamily="34" charset="0"/>
                <a:ea typeface="Calibri" pitchFamily="34" charset="-122"/>
                <a:cs typeface="Calibri" pitchFamily="34" charset="-120"/>
              </a:rPr>
              <a:t>tracked per use</a:t>
            </a:r>
            <a:endParaRPr lang="en-US" dirty="0"/>
          </a:p>
        </p:txBody>
      </p:sp>
      <p:sp>
        <p:nvSpPr>
          <p:cNvPr id="17" name="Shape 15"/>
          <p:cNvSpPr/>
          <p:nvPr/>
        </p:nvSpPr>
        <p:spPr>
          <a:xfrm>
            <a:off x="4617720" y="1874520"/>
            <a:ext cx="1993392" cy="1783080"/>
          </a:xfrm>
          <a:prstGeom prst="roundRect">
            <a:avLst>
              <a:gd name="adj" fmla="val 5128"/>
            </a:avLst>
          </a:prstGeom>
          <a:solidFill>
            <a:srgbClr val="FFFFFF"/>
          </a:solidFill>
          <a:ln w="12700">
            <a:solidFill>
              <a:srgbClr val="D0D8F0"/>
            </a:solidFill>
            <a:prstDash val="solid"/>
          </a:ln>
          <a:effectLst>
            <a:outerShdw blurRad="101600" dist="25400" dir="2700000" algn="bl" rotWithShape="0">
              <a:srgbClr val="000000">
                <a:alpha val="13000"/>
              </a:srgbClr>
            </a:outerShdw>
          </a:effectLst>
        </p:spPr>
        <p:txBody>
          <a:bodyPr/>
          <a:lstStyle/>
          <a:p>
            <a:endParaRPr lang="en-US"/>
          </a:p>
        </p:txBody>
      </p:sp>
      <p:sp>
        <p:nvSpPr>
          <p:cNvPr id="18" name="Shape 16"/>
          <p:cNvSpPr/>
          <p:nvPr/>
        </p:nvSpPr>
        <p:spPr>
          <a:xfrm>
            <a:off x="5340096" y="1956816"/>
            <a:ext cx="548640" cy="548640"/>
          </a:xfrm>
          <a:prstGeom prst="ellipse">
            <a:avLst/>
          </a:prstGeom>
          <a:solidFill>
            <a:srgbClr val="1E2761"/>
          </a:solidFill>
          <a:ln w="12700">
            <a:solidFill>
              <a:srgbClr val="1E2761"/>
            </a:solidFill>
            <a:prstDash val="solid"/>
          </a:ln>
        </p:spPr>
        <p:txBody>
          <a:bodyPr/>
          <a:lstStyle/>
          <a:p>
            <a:endParaRPr lang="en-US"/>
          </a:p>
        </p:txBody>
      </p:sp>
      <p:sp>
        <p:nvSpPr>
          <p:cNvPr id="19" name="Text 17"/>
          <p:cNvSpPr/>
          <p:nvPr/>
        </p:nvSpPr>
        <p:spPr>
          <a:xfrm>
            <a:off x="5340096" y="1956816"/>
            <a:ext cx="548640" cy="548640"/>
          </a:xfrm>
          <a:prstGeom prst="rect">
            <a:avLst/>
          </a:prstGeom>
          <a:noFill/>
          <a:ln/>
        </p:spPr>
        <p:txBody>
          <a:bodyPr wrap="square" lIns="0" tIns="0" rIns="0" bIns="0" rtlCol="0" anchor="ctr"/>
          <a:lstStyle/>
          <a:p>
            <a:pPr marL="0" indent="0" algn="ctr">
              <a:buNone/>
            </a:pPr>
            <a:r>
              <a:rPr lang="en-US" sz="3200" b="1" dirty="0">
                <a:solidFill>
                  <a:srgbClr val="FFFFFF"/>
                </a:solidFill>
                <a:latin typeface="Calibri" pitchFamily="34" charset="0"/>
                <a:ea typeface="Calibri" pitchFamily="34" charset="-122"/>
                <a:cs typeface="Calibri" pitchFamily="34" charset="-120"/>
              </a:rPr>
              <a:t>3</a:t>
            </a:r>
            <a:endParaRPr lang="en-US" sz="3200" dirty="0"/>
          </a:p>
        </p:txBody>
      </p:sp>
      <p:sp>
        <p:nvSpPr>
          <p:cNvPr id="20" name="Text 18"/>
          <p:cNvSpPr/>
          <p:nvPr/>
        </p:nvSpPr>
        <p:spPr>
          <a:xfrm>
            <a:off x="4617720" y="2578608"/>
            <a:ext cx="1993392" cy="475488"/>
          </a:xfrm>
          <a:prstGeom prst="rect">
            <a:avLst/>
          </a:prstGeom>
          <a:noFill/>
          <a:ln/>
        </p:spPr>
        <p:txBody>
          <a:bodyPr wrap="square" lIns="0" tIns="0" rIns="0" bIns="0" rtlCol="0" anchor="ctr"/>
          <a:lstStyle/>
          <a:p>
            <a:pPr marL="0" indent="0" algn="ctr">
              <a:buNone/>
            </a:pPr>
            <a:r>
              <a:rPr lang="en-US" b="1" dirty="0">
                <a:solidFill>
                  <a:srgbClr val="1E2761"/>
                </a:solidFill>
                <a:latin typeface="Calibri" pitchFamily="34" charset="0"/>
                <a:ea typeface="Calibri" pitchFamily="34" charset="-122"/>
                <a:cs typeface="Calibri" pitchFamily="34" charset="-120"/>
              </a:rPr>
              <a:t>Reading</a:t>
            </a:r>
            <a:endParaRPr lang="en-US" dirty="0"/>
          </a:p>
          <a:p>
            <a:pPr marL="0" indent="0" algn="ctr">
              <a:buNone/>
            </a:pPr>
            <a:r>
              <a:rPr lang="en-US" b="1" dirty="0">
                <a:solidFill>
                  <a:srgbClr val="1E2761"/>
                </a:solidFill>
                <a:latin typeface="Calibri" pitchFamily="34" charset="0"/>
                <a:ea typeface="Calibri" pitchFamily="34" charset="-122"/>
                <a:cs typeface="Calibri" pitchFamily="34" charset="-120"/>
              </a:rPr>
              <a:t>Slides</a:t>
            </a:r>
            <a:endParaRPr lang="en-US" dirty="0"/>
          </a:p>
        </p:txBody>
      </p:sp>
      <p:sp>
        <p:nvSpPr>
          <p:cNvPr id="21" name="Text 19"/>
          <p:cNvSpPr/>
          <p:nvPr/>
        </p:nvSpPr>
        <p:spPr>
          <a:xfrm>
            <a:off x="4617720" y="3081528"/>
            <a:ext cx="1993392" cy="475488"/>
          </a:xfrm>
          <a:prstGeom prst="rect">
            <a:avLst/>
          </a:prstGeom>
          <a:noFill/>
          <a:ln/>
        </p:spPr>
        <p:txBody>
          <a:bodyPr wrap="square" lIns="0" tIns="0" rIns="0" bIns="0" rtlCol="0" anchor="ctr"/>
          <a:lstStyle/>
          <a:p>
            <a:pPr marL="0" indent="0" algn="ctr">
              <a:buNone/>
            </a:pPr>
            <a:r>
              <a:rPr lang="en-US" dirty="0">
                <a:solidFill>
                  <a:srgbClr val="5A6A9A"/>
                </a:solidFill>
                <a:latin typeface="Calibri" pitchFamily="34" charset="0"/>
                <a:ea typeface="Calibri" pitchFamily="34" charset="-122"/>
                <a:cs typeface="Calibri" pitchFamily="34" charset="-120"/>
              </a:rPr>
              <a:t>Flags verbatim</a:t>
            </a:r>
            <a:endParaRPr lang="en-US" dirty="0"/>
          </a:p>
          <a:p>
            <a:pPr marL="0" indent="0" algn="ctr">
              <a:buNone/>
            </a:pPr>
            <a:r>
              <a:rPr lang="en-US" dirty="0">
                <a:solidFill>
                  <a:srgbClr val="5A6A9A"/>
                </a:solidFill>
                <a:latin typeface="Calibri" pitchFamily="34" charset="0"/>
                <a:ea typeface="Calibri" pitchFamily="34" charset="-122"/>
                <a:cs typeface="Calibri" pitchFamily="34" charset="-120"/>
              </a:rPr>
              <a:t>reading</a:t>
            </a:r>
            <a:endParaRPr lang="en-US" dirty="0"/>
          </a:p>
        </p:txBody>
      </p:sp>
      <p:sp>
        <p:nvSpPr>
          <p:cNvPr id="22" name="Shape 20"/>
          <p:cNvSpPr/>
          <p:nvPr/>
        </p:nvSpPr>
        <p:spPr>
          <a:xfrm>
            <a:off x="6766560" y="1874520"/>
            <a:ext cx="1993392" cy="1783080"/>
          </a:xfrm>
          <a:prstGeom prst="roundRect">
            <a:avLst>
              <a:gd name="adj" fmla="val 5128"/>
            </a:avLst>
          </a:prstGeom>
          <a:solidFill>
            <a:srgbClr val="FFFFFF"/>
          </a:solidFill>
          <a:ln w="12700">
            <a:solidFill>
              <a:srgbClr val="D0D8F0"/>
            </a:solidFill>
            <a:prstDash val="solid"/>
          </a:ln>
          <a:effectLst>
            <a:outerShdw blurRad="101600" dist="25400" dir="2700000" algn="bl" rotWithShape="0">
              <a:srgbClr val="000000">
                <a:alpha val="13000"/>
              </a:srgbClr>
            </a:outerShdw>
          </a:effectLst>
        </p:spPr>
        <p:txBody>
          <a:bodyPr/>
          <a:lstStyle/>
          <a:p>
            <a:endParaRPr lang="en-US"/>
          </a:p>
        </p:txBody>
      </p:sp>
      <p:sp>
        <p:nvSpPr>
          <p:cNvPr id="23" name="Shape 21"/>
          <p:cNvSpPr/>
          <p:nvPr/>
        </p:nvSpPr>
        <p:spPr>
          <a:xfrm>
            <a:off x="7488936" y="1956816"/>
            <a:ext cx="548640" cy="548640"/>
          </a:xfrm>
          <a:prstGeom prst="ellipse">
            <a:avLst/>
          </a:prstGeom>
          <a:solidFill>
            <a:srgbClr val="1E2761"/>
          </a:solidFill>
          <a:ln w="12700">
            <a:solidFill>
              <a:srgbClr val="1E2761"/>
            </a:solidFill>
            <a:prstDash val="solid"/>
          </a:ln>
        </p:spPr>
        <p:txBody>
          <a:bodyPr/>
          <a:lstStyle/>
          <a:p>
            <a:endParaRPr lang="en-US"/>
          </a:p>
        </p:txBody>
      </p:sp>
      <p:sp>
        <p:nvSpPr>
          <p:cNvPr id="24" name="Text 22"/>
          <p:cNvSpPr/>
          <p:nvPr/>
        </p:nvSpPr>
        <p:spPr>
          <a:xfrm>
            <a:off x="7488936" y="1956816"/>
            <a:ext cx="548640" cy="548640"/>
          </a:xfrm>
          <a:prstGeom prst="rect">
            <a:avLst/>
          </a:prstGeom>
          <a:noFill/>
          <a:ln/>
        </p:spPr>
        <p:txBody>
          <a:bodyPr wrap="square" lIns="0" tIns="0" rIns="0" bIns="0" rtlCol="0" anchor="ctr"/>
          <a:lstStyle/>
          <a:p>
            <a:pPr marL="0" indent="0" algn="ctr">
              <a:buNone/>
            </a:pPr>
            <a:r>
              <a:rPr lang="en-US" sz="3200" b="1" dirty="0">
                <a:solidFill>
                  <a:srgbClr val="FFFFFF"/>
                </a:solidFill>
                <a:latin typeface="Calibri" pitchFamily="34" charset="0"/>
                <a:ea typeface="Calibri" pitchFamily="34" charset="-122"/>
                <a:cs typeface="Calibri" pitchFamily="34" charset="-120"/>
              </a:rPr>
              <a:t>4</a:t>
            </a:r>
            <a:endParaRPr lang="en-US" sz="3200" dirty="0"/>
          </a:p>
        </p:txBody>
      </p:sp>
      <p:sp>
        <p:nvSpPr>
          <p:cNvPr id="25" name="Text 23"/>
          <p:cNvSpPr/>
          <p:nvPr/>
        </p:nvSpPr>
        <p:spPr>
          <a:xfrm>
            <a:off x="6766560" y="2578608"/>
            <a:ext cx="1993392" cy="475488"/>
          </a:xfrm>
          <a:prstGeom prst="rect">
            <a:avLst/>
          </a:prstGeom>
          <a:noFill/>
          <a:ln/>
        </p:spPr>
        <p:txBody>
          <a:bodyPr wrap="square" lIns="0" tIns="0" rIns="0" bIns="0" rtlCol="0" anchor="ctr"/>
          <a:lstStyle/>
          <a:p>
            <a:pPr marL="0" indent="0" algn="ctr">
              <a:buNone/>
            </a:pPr>
            <a:r>
              <a:rPr lang="en-US" b="1" dirty="0">
                <a:solidFill>
                  <a:srgbClr val="1E2761"/>
                </a:solidFill>
                <a:latin typeface="Calibri" pitchFamily="34" charset="0"/>
                <a:ea typeface="Calibri" pitchFamily="34" charset="-122"/>
                <a:cs typeface="Calibri" pitchFamily="34" charset="-120"/>
              </a:rPr>
              <a:t>Pitch &amp;</a:t>
            </a:r>
            <a:endParaRPr lang="en-US" dirty="0"/>
          </a:p>
          <a:p>
            <a:pPr marL="0" indent="0" algn="ctr">
              <a:buNone/>
            </a:pPr>
            <a:r>
              <a:rPr lang="en-US" b="1" dirty="0">
                <a:solidFill>
                  <a:srgbClr val="1E2761"/>
                </a:solidFill>
                <a:latin typeface="Calibri" pitchFamily="34" charset="0"/>
                <a:ea typeface="Calibri" pitchFamily="34" charset="-122"/>
                <a:cs typeface="Calibri" pitchFamily="34" charset="-120"/>
              </a:rPr>
              <a:t>Tone</a:t>
            </a:r>
            <a:endParaRPr lang="en-US" dirty="0"/>
          </a:p>
        </p:txBody>
      </p:sp>
      <p:sp>
        <p:nvSpPr>
          <p:cNvPr id="26" name="Text 24"/>
          <p:cNvSpPr/>
          <p:nvPr/>
        </p:nvSpPr>
        <p:spPr>
          <a:xfrm>
            <a:off x="6766560" y="3081528"/>
            <a:ext cx="1993392" cy="475488"/>
          </a:xfrm>
          <a:prstGeom prst="rect">
            <a:avLst/>
          </a:prstGeom>
          <a:noFill/>
          <a:ln/>
        </p:spPr>
        <p:txBody>
          <a:bodyPr wrap="square" lIns="0" tIns="0" rIns="0" bIns="0" rtlCol="0" anchor="ctr"/>
          <a:lstStyle/>
          <a:p>
            <a:pPr marL="0" indent="0" algn="ctr">
              <a:buNone/>
            </a:pPr>
            <a:r>
              <a:rPr lang="en-US" dirty="0">
                <a:solidFill>
                  <a:srgbClr val="5A6A9A"/>
                </a:solidFill>
                <a:latin typeface="Calibri" pitchFamily="34" charset="0"/>
                <a:ea typeface="Calibri" pitchFamily="34" charset="-122"/>
                <a:cs typeface="Calibri" pitchFamily="34" charset="-120"/>
              </a:rPr>
              <a:t>Flags monotone</a:t>
            </a:r>
            <a:endParaRPr lang="en-US" dirty="0"/>
          </a:p>
          <a:p>
            <a:pPr marL="0" indent="0" algn="ctr">
              <a:buNone/>
            </a:pPr>
            <a:r>
              <a:rPr lang="en-US" dirty="0">
                <a:solidFill>
                  <a:srgbClr val="5A6A9A"/>
                </a:solidFill>
                <a:latin typeface="Calibri" pitchFamily="34" charset="0"/>
                <a:ea typeface="Calibri" pitchFamily="34" charset="-122"/>
                <a:cs typeface="Calibri" pitchFamily="34" charset="-120"/>
              </a:rPr>
              <a:t>delivery</a:t>
            </a:r>
            <a:endParaRPr lang="en-US" dirty="0"/>
          </a:p>
        </p:txBody>
      </p:sp>
      <p:sp>
        <p:nvSpPr>
          <p:cNvPr id="27" name="Shape 25"/>
          <p:cNvSpPr/>
          <p:nvPr/>
        </p:nvSpPr>
        <p:spPr>
          <a:xfrm>
            <a:off x="320040" y="3794760"/>
            <a:ext cx="8503920" cy="804672"/>
          </a:xfrm>
          <a:prstGeom prst="roundRect">
            <a:avLst>
              <a:gd name="adj" fmla="val 11364"/>
            </a:avLst>
          </a:prstGeom>
          <a:solidFill>
            <a:srgbClr val="1E2761"/>
          </a:solidFill>
          <a:ln w="12700">
            <a:solidFill>
              <a:srgbClr val="1E2761"/>
            </a:solidFill>
            <a:prstDash val="solid"/>
          </a:ln>
        </p:spPr>
        <p:txBody>
          <a:bodyPr/>
          <a:lstStyle/>
          <a:p>
            <a:endParaRPr lang="en-US"/>
          </a:p>
        </p:txBody>
      </p:sp>
      <p:sp>
        <p:nvSpPr>
          <p:cNvPr id="28" name="Text 26"/>
          <p:cNvSpPr/>
          <p:nvPr/>
        </p:nvSpPr>
        <p:spPr>
          <a:xfrm>
            <a:off x="502920" y="3794760"/>
            <a:ext cx="8138160" cy="804672"/>
          </a:xfrm>
          <a:prstGeom prst="rect">
            <a:avLst/>
          </a:prstGeom>
          <a:noFill/>
          <a:ln/>
        </p:spPr>
        <p:txBody>
          <a:bodyPr wrap="square" lIns="0" tIns="0" rIns="0" bIns="0" rtlCol="0" anchor="ctr"/>
          <a:lstStyle/>
          <a:p>
            <a:pPr marL="1262063" indent="-1262063"/>
            <a:r>
              <a:rPr lang="en-US" b="1" dirty="0">
                <a:solidFill>
                  <a:srgbClr val="F5A623"/>
                </a:solidFill>
                <a:latin typeface="Calibri" pitchFamily="34" charset="0"/>
                <a:ea typeface="Calibri" pitchFamily="34" charset="-122"/>
                <a:cs typeface="Calibri" pitchFamily="34" charset="-120"/>
              </a:rPr>
              <a:t>💡  Pro Tip:  </a:t>
            </a:r>
            <a:r>
              <a:rPr lang="en-US" dirty="0">
                <a:solidFill>
                  <a:schemeClr val="bg1"/>
                </a:solidFill>
                <a:latin typeface="Calibri" pitchFamily="34" charset="0"/>
                <a:ea typeface="Calibri" pitchFamily="34" charset="-122"/>
                <a:cs typeface="Calibri" pitchFamily="34" charset="-120"/>
              </a:rPr>
              <a:t>Use Presenter Coach before any major presentation. Private coaching, available 24/7.</a:t>
            </a:r>
          </a:p>
        </p:txBody>
      </p:sp>
      <p:sp>
        <p:nvSpPr>
          <p:cNvPr id="30" name="Text 1">
            <a:extLst>
              <a:ext uri="{FF2B5EF4-FFF2-40B4-BE49-F238E27FC236}">
                <a16:creationId xmlns:a16="http://schemas.microsoft.com/office/drawing/2014/main" id="{EE951E35-EC2F-675D-B906-507D8F68A38C}"/>
              </a:ext>
            </a:extLst>
          </p:cNvPr>
          <p:cNvSpPr/>
          <p:nvPr/>
        </p:nvSpPr>
        <p:spPr>
          <a:xfrm>
            <a:off x="81280" y="306324"/>
            <a:ext cx="1371600" cy="347472"/>
          </a:xfrm>
          <a:prstGeom prst="rect">
            <a:avLst/>
          </a:prstGeom>
          <a:noFill/>
          <a:ln/>
        </p:spPr>
        <p:txBody>
          <a:bodyPr wrap="square" lIns="0" tIns="0" rIns="0" bIns="0" rtlCol="0" anchor="ctr"/>
          <a:lstStyle/>
          <a:p>
            <a:pPr algn="ctr"/>
            <a:r>
              <a:rPr lang="en-US" sz="4000" b="1" dirty="0">
                <a:solidFill>
                  <a:srgbClr val="F5A623"/>
                </a:solidFill>
                <a:effectLst>
                  <a:outerShdw blurRad="12700" dist="12700" dir="2700000" algn="tl" rotWithShape="0">
                    <a:schemeClr val="bg1">
                      <a:alpha val="40000"/>
                    </a:schemeClr>
                  </a:outerShdw>
                </a:effectLst>
                <a:latin typeface="Calibri" pitchFamily="34" charset="0"/>
                <a:ea typeface="Calibri" pitchFamily="34" charset="-122"/>
                <a:cs typeface="Calibri" pitchFamily="34" charset="-120"/>
              </a:rPr>
              <a:t>TIP 19</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0F4FF"/>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E2761"/>
          </a:solidFill>
          <a:ln w="12700">
            <a:solidFill>
              <a:srgbClr val="1E2761"/>
            </a:solidFill>
            <a:prstDash val="solid"/>
          </a:ln>
        </p:spPr>
        <p:txBody>
          <a:bodyPr/>
          <a:lstStyle/>
          <a:p>
            <a:endParaRPr lang="en-US"/>
          </a:p>
        </p:txBody>
      </p:sp>
      <p:sp>
        <p:nvSpPr>
          <p:cNvPr id="4" name="Text 2"/>
          <p:cNvSpPr/>
          <p:nvPr/>
        </p:nvSpPr>
        <p:spPr>
          <a:xfrm>
            <a:off x="2790614" y="274320"/>
            <a:ext cx="6124786" cy="411480"/>
          </a:xfrm>
          <a:prstGeom prst="rect">
            <a:avLst/>
          </a:prstGeom>
          <a:noFill/>
          <a:ln/>
        </p:spPr>
        <p:txBody>
          <a:bodyPr wrap="square" lIns="0" tIns="0" rIns="0" bIns="0" rtlCol="0" anchor="ctr"/>
          <a:lstStyle/>
          <a:p>
            <a:pPr marL="0" indent="0" algn="r">
              <a:buNone/>
            </a:pPr>
            <a:r>
              <a:rPr lang="en-US" sz="3200" b="1" dirty="0">
                <a:solidFill>
                  <a:srgbClr val="FFFFFF"/>
                </a:solidFill>
                <a:latin typeface="Cambria" pitchFamily="34" charset="0"/>
                <a:ea typeface="Cambria" pitchFamily="34" charset="-122"/>
                <a:cs typeface="Cambria" pitchFamily="34" charset="-120"/>
              </a:rPr>
              <a:t>Paste Excel Charts — Still Edit</a:t>
            </a:r>
            <a:endParaRPr lang="en-US" sz="3200" dirty="0"/>
          </a:p>
        </p:txBody>
      </p:sp>
      <p:sp>
        <p:nvSpPr>
          <p:cNvPr id="5" name="Text 3"/>
          <p:cNvSpPr/>
          <p:nvPr/>
        </p:nvSpPr>
        <p:spPr>
          <a:xfrm>
            <a:off x="320040" y="1051560"/>
            <a:ext cx="8503920" cy="457200"/>
          </a:xfrm>
          <a:prstGeom prst="rect">
            <a:avLst/>
          </a:prstGeom>
          <a:noFill/>
          <a:ln/>
        </p:spPr>
        <p:txBody>
          <a:bodyPr wrap="square" lIns="0" tIns="0" rIns="0" bIns="0" rtlCol="0" anchor="ctr"/>
          <a:lstStyle/>
          <a:p>
            <a:pPr marL="0" indent="0">
              <a:buNone/>
            </a:pPr>
            <a:r>
              <a:rPr lang="en-US" dirty="0">
                <a:solidFill>
                  <a:srgbClr val="1A2048"/>
                </a:solidFill>
                <a:latin typeface="Calibri" pitchFamily="34" charset="0"/>
                <a:ea typeface="Calibri" pitchFamily="34" charset="-122"/>
                <a:cs typeface="Calibri" pitchFamily="34" charset="-120"/>
              </a:rPr>
              <a:t>When you copy a chart from Excel and paste into PowerPoint, you have choices.</a:t>
            </a:r>
          </a:p>
          <a:p>
            <a:pPr marL="0" indent="0">
              <a:buNone/>
            </a:pPr>
            <a:r>
              <a:rPr lang="en-US" dirty="0">
                <a:solidFill>
                  <a:srgbClr val="1A2048"/>
                </a:solidFill>
                <a:latin typeface="Calibri" pitchFamily="34" charset="0"/>
                <a:ea typeface="Calibri" pitchFamily="34" charset="-122"/>
                <a:cs typeface="Calibri" pitchFamily="34" charset="-120"/>
              </a:rPr>
              <a:t>Use Paste Special to control the connection.</a:t>
            </a:r>
            <a:endParaRPr lang="en-US" dirty="0"/>
          </a:p>
        </p:txBody>
      </p:sp>
      <p:sp>
        <p:nvSpPr>
          <p:cNvPr id="6" name="Shape 4"/>
          <p:cNvSpPr/>
          <p:nvPr/>
        </p:nvSpPr>
        <p:spPr>
          <a:xfrm>
            <a:off x="320040" y="1645920"/>
            <a:ext cx="4160520" cy="2560320"/>
          </a:xfrm>
          <a:prstGeom prst="roundRect">
            <a:avLst>
              <a:gd name="adj" fmla="val 4286"/>
            </a:avLst>
          </a:prstGeom>
          <a:solidFill>
            <a:srgbClr val="FFFFFF"/>
          </a:solidFill>
          <a:ln w="12700">
            <a:solidFill>
              <a:srgbClr val="D0D8F0"/>
            </a:solidFill>
            <a:prstDash val="solid"/>
          </a:ln>
          <a:effectLst>
            <a:outerShdw blurRad="101600" dist="25400" dir="2700000" algn="bl" rotWithShape="0">
              <a:srgbClr val="000000">
                <a:alpha val="13000"/>
              </a:srgbClr>
            </a:outerShdw>
          </a:effectLst>
        </p:spPr>
        <p:txBody>
          <a:bodyPr/>
          <a:lstStyle/>
          <a:p>
            <a:endParaRPr lang="en-US"/>
          </a:p>
        </p:txBody>
      </p:sp>
      <p:sp>
        <p:nvSpPr>
          <p:cNvPr id="7" name="Shape 5"/>
          <p:cNvSpPr/>
          <p:nvPr/>
        </p:nvSpPr>
        <p:spPr>
          <a:xfrm>
            <a:off x="502920" y="1764792"/>
            <a:ext cx="3794760" cy="384048"/>
          </a:xfrm>
          <a:prstGeom prst="roundRect">
            <a:avLst>
              <a:gd name="adj" fmla="val 16667"/>
            </a:avLst>
          </a:prstGeom>
          <a:solidFill>
            <a:srgbClr val="E0F2FE"/>
          </a:solidFill>
          <a:ln w="12700">
            <a:solidFill>
              <a:srgbClr val="BAE6FD"/>
            </a:solidFill>
            <a:prstDash val="solid"/>
          </a:ln>
        </p:spPr>
        <p:txBody>
          <a:bodyPr/>
          <a:lstStyle/>
          <a:p>
            <a:endParaRPr lang="en-US" sz="2800"/>
          </a:p>
        </p:txBody>
      </p:sp>
      <p:sp>
        <p:nvSpPr>
          <p:cNvPr id="8" name="Text 6"/>
          <p:cNvSpPr/>
          <p:nvPr/>
        </p:nvSpPr>
        <p:spPr>
          <a:xfrm>
            <a:off x="502920" y="1764792"/>
            <a:ext cx="3794760" cy="384048"/>
          </a:xfrm>
          <a:prstGeom prst="rect">
            <a:avLst/>
          </a:prstGeom>
          <a:noFill/>
          <a:ln/>
        </p:spPr>
        <p:txBody>
          <a:bodyPr wrap="square" lIns="0" tIns="0" rIns="0" bIns="0" rtlCol="0" anchor="ctr"/>
          <a:lstStyle/>
          <a:p>
            <a:pPr marL="0" indent="0" algn="ctr">
              <a:buNone/>
            </a:pPr>
            <a:r>
              <a:rPr lang="en-US" b="1" dirty="0">
                <a:solidFill>
                  <a:srgbClr val="0E7490"/>
                </a:solidFill>
                <a:latin typeface="Calibri" pitchFamily="34" charset="0"/>
                <a:ea typeface="Calibri" pitchFamily="34" charset="-122"/>
                <a:cs typeface="Calibri" pitchFamily="34" charset="-120"/>
              </a:rPr>
              <a:t>Paste (Embed)</a:t>
            </a:r>
            <a:endParaRPr lang="en-US" dirty="0"/>
          </a:p>
        </p:txBody>
      </p:sp>
      <p:sp>
        <p:nvSpPr>
          <p:cNvPr id="9" name="Text 7"/>
          <p:cNvSpPr/>
          <p:nvPr/>
        </p:nvSpPr>
        <p:spPr>
          <a:xfrm>
            <a:off x="502920" y="2240280"/>
            <a:ext cx="3749040" cy="274320"/>
          </a:xfrm>
          <a:prstGeom prst="rect">
            <a:avLst/>
          </a:prstGeom>
          <a:noFill/>
          <a:ln/>
        </p:spPr>
        <p:txBody>
          <a:bodyPr wrap="square" lIns="0" tIns="0" rIns="0" bIns="0" rtlCol="0" anchor="ctr"/>
          <a:lstStyle/>
          <a:p>
            <a:pPr marL="0" indent="0">
              <a:buNone/>
            </a:pPr>
            <a:r>
              <a:rPr lang="en-US" sz="1600" b="1" dirty="0">
                <a:solidFill>
                  <a:srgbClr val="1E2761"/>
                </a:solidFill>
                <a:latin typeface="Calibri" pitchFamily="34" charset="0"/>
                <a:ea typeface="Calibri" pitchFamily="34" charset="-122"/>
                <a:cs typeface="Calibri" pitchFamily="34" charset="-120"/>
              </a:rPr>
              <a:t>What it does:</a:t>
            </a:r>
            <a:endParaRPr lang="en-US" sz="1600" dirty="0"/>
          </a:p>
        </p:txBody>
      </p:sp>
      <p:sp>
        <p:nvSpPr>
          <p:cNvPr id="10" name="Text 8"/>
          <p:cNvSpPr/>
          <p:nvPr/>
        </p:nvSpPr>
        <p:spPr>
          <a:xfrm>
            <a:off x="502920" y="2542032"/>
            <a:ext cx="3749040" cy="640080"/>
          </a:xfrm>
          <a:prstGeom prst="rect">
            <a:avLst/>
          </a:prstGeom>
          <a:noFill/>
          <a:ln/>
        </p:spPr>
        <p:txBody>
          <a:bodyPr wrap="square" lIns="0" tIns="0" rIns="0" bIns="0" rtlCol="0" anchor="ctr"/>
          <a:lstStyle/>
          <a:p>
            <a:pPr marL="0" indent="0">
              <a:buNone/>
            </a:pPr>
            <a:r>
              <a:rPr lang="en-US" dirty="0">
                <a:solidFill>
                  <a:srgbClr val="1A2048"/>
                </a:solidFill>
                <a:latin typeface="Calibri" pitchFamily="34" charset="0"/>
                <a:ea typeface="Calibri" pitchFamily="34" charset="-122"/>
                <a:cs typeface="Calibri" pitchFamily="34" charset="-120"/>
              </a:rPr>
              <a:t>Chart is embedded — fully editable but no live link to Excel</a:t>
            </a:r>
            <a:endParaRPr lang="en-US" dirty="0"/>
          </a:p>
        </p:txBody>
      </p:sp>
      <p:sp>
        <p:nvSpPr>
          <p:cNvPr id="11" name="Text 9"/>
          <p:cNvSpPr/>
          <p:nvPr/>
        </p:nvSpPr>
        <p:spPr>
          <a:xfrm>
            <a:off x="502920" y="3218688"/>
            <a:ext cx="3749040" cy="274320"/>
          </a:xfrm>
          <a:prstGeom prst="rect">
            <a:avLst/>
          </a:prstGeom>
          <a:noFill/>
          <a:ln/>
        </p:spPr>
        <p:txBody>
          <a:bodyPr wrap="square" lIns="0" tIns="0" rIns="0" bIns="0" rtlCol="0" anchor="ctr"/>
          <a:lstStyle/>
          <a:p>
            <a:pPr marL="0" indent="0">
              <a:buNone/>
            </a:pPr>
            <a:r>
              <a:rPr lang="en-US" sz="1600" b="1" dirty="0">
                <a:solidFill>
                  <a:srgbClr val="1E2761"/>
                </a:solidFill>
                <a:latin typeface="Calibri" pitchFamily="34" charset="0"/>
                <a:ea typeface="Calibri" pitchFamily="34" charset="-122"/>
                <a:cs typeface="Calibri" pitchFamily="34" charset="-120"/>
              </a:rPr>
              <a:t>Best for:</a:t>
            </a:r>
            <a:endParaRPr lang="en-US" sz="1600" dirty="0"/>
          </a:p>
        </p:txBody>
      </p:sp>
      <p:sp>
        <p:nvSpPr>
          <p:cNvPr id="12" name="Text 10"/>
          <p:cNvSpPr/>
          <p:nvPr/>
        </p:nvSpPr>
        <p:spPr>
          <a:xfrm>
            <a:off x="502920" y="3493008"/>
            <a:ext cx="3749040" cy="548640"/>
          </a:xfrm>
          <a:prstGeom prst="rect">
            <a:avLst/>
          </a:prstGeom>
          <a:noFill/>
          <a:ln/>
        </p:spPr>
        <p:txBody>
          <a:bodyPr wrap="square" lIns="0" tIns="0" rIns="0" bIns="0" rtlCol="0" anchor="ctr"/>
          <a:lstStyle/>
          <a:p>
            <a:pPr marL="0" indent="0">
              <a:buNone/>
            </a:pPr>
            <a:r>
              <a:rPr lang="en-US" dirty="0">
                <a:solidFill>
                  <a:srgbClr val="1A2048"/>
                </a:solidFill>
                <a:latin typeface="Calibri" pitchFamily="34" charset="0"/>
                <a:ea typeface="Calibri" pitchFamily="34" charset="-122"/>
                <a:cs typeface="Calibri" pitchFamily="34" charset="-120"/>
              </a:rPr>
              <a:t>One-time presentations, when the Excel file won't change</a:t>
            </a:r>
            <a:endParaRPr lang="en-US" dirty="0"/>
          </a:p>
        </p:txBody>
      </p:sp>
      <p:sp>
        <p:nvSpPr>
          <p:cNvPr id="13" name="Shape 11"/>
          <p:cNvSpPr/>
          <p:nvPr/>
        </p:nvSpPr>
        <p:spPr>
          <a:xfrm>
            <a:off x="4754880" y="1645920"/>
            <a:ext cx="4160520" cy="2560320"/>
          </a:xfrm>
          <a:prstGeom prst="roundRect">
            <a:avLst>
              <a:gd name="adj" fmla="val 4286"/>
            </a:avLst>
          </a:prstGeom>
          <a:solidFill>
            <a:srgbClr val="FFFFFF"/>
          </a:solidFill>
          <a:ln w="12700">
            <a:solidFill>
              <a:srgbClr val="D0D8F0"/>
            </a:solidFill>
            <a:prstDash val="solid"/>
          </a:ln>
          <a:effectLst>
            <a:outerShdw blurRad="101600" dist="25400" dir="2700000" algn="bl" rotWithShape="0">
              <a:srgbClr val="000000">
                <a:alpha val="13000"/>
              </a:srgbClr>
            </a:outerShdw>
          </a:effectLst>
        </p:spPr>
        <p:txBody>
          <a:bodyPr/>
          <a:lstStyle/>
          <a:p>
            <a:endParaRPr lang="en-US"/>
          </a:p>
        </p:txBody>
      </p:sp>
      <p:sp>
        <p:nvSpPr>
          <p:cNvPr id="14" name="Shape 12"/>
          <p:cNvSpPr/>
          <p:nvPr/>
        </p:nvSpPr>
        <p:spPr>
          <a:xfrm>
            <a:off x="4937760" y="1764792"/>
            <a:ext cx="3794760" cy="384048"/>
          </a:xfrm>
          <a:prstGeom prst="roundRect">
            <a:avLst>
              <a:gd name="adj" fmla="val 16667"/>
            </a:avLst>
          </a:prstGeom>
          <a:solidFill>
            <a:srgbClr val="FEF3C7"/>
          </a:solidFill>
          <a:ln w="12700">
            <a:solidFill>
              <a:srgbClr val="FDE68A"/>
            </a:solidFill>
            <a:prstDash val="solid"/>
          </a:ln>
        </p:spPr>
        <p:txBody>
          <a:bodyPr/>
          <a:lstStyle/>
          <a:p>
            <a:endParaRPr lang="en-US" sz="2800"/>
          </a:p>
        </p:txBody>
      </p:sp>
      <p:sp>
        <p:nvSpPr>
          <p:cNvPr id="15" name="Text 13"/>
          <p:cNvSpPr/>
          <p:nvPr/>
        </p:nvSpPr>
        <p:spPr>
          <a:xfrm>
            <a:off x="4937760" y="1764792"/>
            <a:ext cx="3794760" cy="384048"/>
          </a:xfrm>
          <a:prstGeom prst="rect">
            <a:avLst/>
          </a:prstGeom>
          <a:noFill/>
          <a:ln/>
        </p:spPr>
        <p:txBody>
          <a:bodyPr wrap="square" lIns="0" tIns="0" rIns="0" bIns="0" rtlCol="0" anchor="ctr"/>
          <a:lstStyle/>
          <a:p>
            <a:pPr marL="0" indent="0" algn="ctr">
              <a:buNone/>
            </a:pPr>
            <a:r>
              <a:rPr lang="en-US" b="1" dirty="0">
                <a:solidFill>
                  <a:srgbClr val="92400E"/>
                </a:solidFill>
                <a:latin typeface="Calibri" pitchFamily="34" charset="0"/>
                <a:ea typeface="Calibri" pitchFamily="34" charset="-122"/>
                <a:cs typeface="Calibri" pitchFamily="34" charset="-120"/>
              </a:rPr>
              <a:t>Paste Link</a:t>
            </a:r>
            <a:endParaRPr lang="en-US" dirty="0"/>
          </a:p>
        </p:txBody>
      </p:sp>
      <p:sp>
        <p:nvSpPr>
          <p:cNvPr id="16" name="Text 14"/>
          <p:cNvSpPr/>
          <p:nvPr/>
        </p:nvSpPr>
        <p:spPr>
          <a:xfrm>
            <a:off x="4937760" y="2240280"/>
            <a:ext cx="3749040" cy="274320"/>
          </a:xfrm>
          <a:prstGeom prst="rect">
            <a:avLst/>
          </a:prstGeom>
          <a:noFill/>
          <a:ln/>
        </p:spPr>
        <p:txBody>
          <a:bodyPr wrap="square" lIns="0" tIns="0" rIns="0" bIns="0" rtlCol="0" anchor="ctr"/>
          <a:lstStyle/>
          <a:p>
            <a:pPr marL="0" indent="0">
              <a:buNone/>
            </a:pPr>
            <a:r>
              <a:rPr lang="en-US" sz="1600" b="1" dirty="0">
                <a:solidFill>
                  <a:srgbClr val="1E2761"/>
                </a:solidFill>
                <a:latin typeface="Calibri" pitchFamily="34" charset="0"/>
                <a:ea typeface="Calibri" pitchFamily="34" charset="-122"/>
                <a:cs typeface="Calibri" pitchFamily="34" charset="-120"/>
              </a:rPr>
              <a:t>What it does:</a:t>
            </a:r>
            <a:endParaRPr lang="en-US" sz="1600" dirty="0"/>
          </a:p>
        </p:txBody>
      </p:sp>
      <p:sp>
        <p:nvSpPr>
          <p:cNvPr id="17" name="Text 15"/>
          <p:cNvSpPr/>
          <p:nvPr/>
        </p:nvSpPr>
        <p:spPr>
          <a:xfrm>
            <a:off x="4937760" y="2542032"/>
            <a:ext cx="3977640" cy="640080"/>
          </a:xfrm>
          <a:prstGeom prst="rect">
            <a:avLst/>
          </a:prstGeom>
          <a:noFill/>
          <a:ln/>
        </p:spPr>
        <p:txBody>
          <a:bodyPr wrap="square" lIns="0" tIns="0" rIns="0" bIns="0" rtlCol="0" anchor="ctr"/>
          <a:lstStyle/>
          <a:p>
            <a:pPr marL="0" indent="0">
              <a:buNone/>
            </a:pPr>
            <a:r>
              <a:rPr lang="en-US" dirty="0">
                <a:solidFill>
                  <a:srgbClr val="1A2048"/>
                </a:solidFill>
                <a:latin typeface="Calibri" pitchFamily="34" charset="0"/>
                <a:ea typeface="Calibri" pitchFamily="34" charset="-122"/>
                <a:cs typeface="Calibri" pitchFamily="34" charset="-120"/>
              </a:rPr>
              <a:t>Chart stays connected to Excel — updates automatically when data changes</a:t>
            </a:r>
            <a:endParaRPr lang="en-US" dirty="0"/>
          </a:p>
        </p:txBody>
      </p:sp>
      <p:sp>
        <p:nvSpPr>
          <p:cNvPr id="18" name="Text 16"/>
          <p:cNvSpPr/>
          <p:nvPr/>
        </p:nvSpPr>
        <p:spPr>
          <a:xfrm>
            <a:off x="4937760" y="3218688"/>
            <a:ext cx="3749040" cy="274320"/>
          </a:xfrm>
          <a:prstGeom prst="rect">
            <a:avLst/>
          </a:prstGeom>
          <a:noFill/>
          <a:ln/>
        </p:spPr>
        <p:txBody>
          <a:bodyPr wrap="square" lIns="0" tIns="0" rIns="0" bIns="0" rtlCol="0" anchor="ctr"/>
          <a:lstStyle/>
          <a:p>
            <a:pPr marL="0" indent="0">
              <a:buNone/>
            </a:pPr>
            <a:r>
              <a:rPr lang="en-US" sz="1600" b="1" dirty="0">
                <a:solidFill>
                  <a:srgbClr val="1E2761"/>
                </a:solidFill>
                <a:latin typeface="Calibri" pitchFamily="34" charset="0"/>
                <a:ea typeface="Calibri" pitchFamily="34" charset="-122"/>
                <a:cs typeface="Calibri" pitchFamily="34" charset="-120"/>
              </a:rPr>
              <a:t>Best for:</a:t>
            </a:r>
            <a:endParaRPr lang="en-US" sz="1600" dirty="0"/>
          </a:p>
        </p:txBody>
      </p:sp>
      <p:sp>
        <p:nvSpPr>
          <p:cNvPr id="19" name="Text 17"/>
          <p:cNvSpPr/>
          <p:nvPr/>
        </p:nvSpPr>
        <p:spPr>
          <a:xfrm>
            <a:off x="4937760" y="3493008"/>
            <a:ext cx="3749040" cy="548640"/>
          </a:xfrm>
          <a:prstGeom prst="rect">
            <a:avLst/>
          </a:prstGeom>
          <a:noFill/>
          <a:ln/>
        </p:spPr>
        <p:txBody>
          <a:bodyPr wrap="square" lIns="0" tIns="0" rIns="0" bIns="0" rtlCol="0" anchor="ctr"/>
          <a:lstStyle/>
          <a:p>
            <a:pPr marL="0" indent="0">
              <a:buNone/>
            </a:pPr>
            <a:r>
              <a:rPr lang="en-US" dirty="0">
                <a:solidFill>
                  <a:srgbClr val="1A2048"/>
                </a:solidFill>
                <a:latin typeface="Calibri" pitchFamily="34" charset="0"/>
                <a:ea typeface="Calibri" pitchFamily="34" charset="-122"/>
                <a:cs typeface="Calibri" pitchFamily="34" charset="-120"/>
              </a:rPr>
              <a:t>Recurring reports, monthly dashboards, board decks</a:t>
            </a:r>
            <a:endParaRPr lang="en-US" dirty="0"/>
          </a:p>
        </p:txBody>
      </p:sp>
      <p:sp>
        <p:nvSpPr>
          <p:cNvPr id="20" name="Shape 18"/>
          <p:cNvSpPr/>
          <p:nvPr/>
        </p:nvSpPr>
        <p:spPr>
          <a:xfrm>
            <a:off x="320040" y="4343400"/>
            <a:ext cx="8503920" cy="594360"/>
          </a:xfrm>
          <a:prstGeom prst="roundRect">
            <a:avLst>
              <a:gd name="adj" fmla="val 12308"/>
            </a:avLst>
          </a:prstGeom>
          <a:solidFill>
            <a:srgbClr val="1E2761"/>
          </a:solidFill>
          <a:ln w="12700">
            <a:solidFill>
              <a:srgbClr val="1E2761"/>
            </a:solidFill>
            <a:prstDash val="solid"/>
          </a:ln>
        </p:spPr>
        <p:txBody>
          <a:bodyPr/>
          <a:lstStyle/>
          <a:p>
            <a:endParaRPr lang="en-US"/>
          </a:p>
        </p:txBody>
      </p:sp>
      <p:sp>
        <p:nvSpPr>
          <p:cNvPr id="21" name="Text 19"/>
          <p:cNvSpPr/>
          <p:nvPr/>
        </p:nvSpPr>
        <p:spPr>
          <a:xfrm>
            <a:off x="502920" y="4343400"/>
            <a:ext cx="8138160" cy="594360"/>
          </a:xfrm>
          <a:prstGeom prst="rect">
            <a:avLst/>
          </a:prstGeom>
          <a:noFill/>
          <a:ln/>
        </p:spPr>
        <p:txBody>
          <a:bodyPr wrap="square" lIns="0" tIns="0" rIns="0" bIns="0" rtlCol="0" anchor="ctr"/>
          <a:lstStyle/>
          <a:p>
            <a:pPr marL="627063" indent="-627063">
              <a:buNone/>
            </a:pPr>
            <a:r>
              <a:rPr lang="en-US" b="1" dirty="0">
                <a:solidFill>
                  <a:schemeClr val="bg1"/>
                </a:solidFill>
                <a:latin typeface="Calibri" pitchFamily="34" charset="0"/>
                <a:ea typeface="Calibri" pitchFamily="34" charset="-122"/>
                <a:cs typeface="Calibri" pitchFamily="34" charset="-120"/>
              </a:rPr>
              <a:t>How:  </a:t>
            </a:r>
            <a:r>
              <a:rPr lang="en-US" dirty="0">
                <a:solidFill>
                  <a:schemeClr val="bg1"/>
                </a:solidFill>
                <a:latin typeface="Calibri" pitchFamily="34" charset="0"/>
                <a:ea typeface="Calibri" pitchFamily="34" charset="-122"/>
                <a:cs typeface="Calibri" pitchFamily="34" charset="-120"/>
              </a:rPr>
              <a:t>In Excel, copy your chart  →  In PowerPoint, click  Home  →  Paste dropdown  →  </a:t>
            </a:r>
            <a:r>
              <a:rPr lang="en-US" b="1" dirty="0">
                <a:solidFill>
                  <a:schemeClr val="bg1"/>
                </a:solidFill>
                <a:latin typeface="Calibri" pitchFamily="34" charset="0"/>
                <a:ea typeface="Calibri" pitchFamily="34" charset="-122"/>
                <a:cs typeface="Calibri" pitchFamily="34" charset="-120"/>
              </a:rPr>
              <a:t>Paste Special</a:t>
            </a:r>
            <a:r>
              <a:rPr lang="en-US" dirty="0">
                <a:solidFill>
                  <a:schemeClr val="bg1"/>
                </a:solidFill>
                <a:latin typeface="Calibri" pitchFamily="34" charset="0"/>
                <a:ea typeface="Calibri" pitchFamily="34" charset="-122"/>
                <a:cs typeface="Calibri" pitchFamily="34" charset="-120"/>
              </a:rPr>
              <a:t>  →  choose your method</a:t>
            </a:r>
            <a:endParaRPr lang="en-US" dirty="0">
              <a:solidFill>
                <a:schemeClr val="bg1"/>
              </a:solidFill>
            </a:endParaRPr>
          </a:p>
        </p:txBody>
      </p:sp>
      <p:sp>
        <p:nvSpPr>
          <p:cNvPr id="23" name="Text 1">
            <a:extLst>
              <a:ext uri="{FF2B5EF4-FFF2-40B4-BE49-F238E27FC236}">
                <a16:creationId xmlns:a16="http://schemas.microsoft.com/office/drawing/2014/main" id="{B291A7C2-8B39-ADAB-B035-5F39AFF14DDF}"/>
              </a:ext>
            </a:extLst>
          </p:cNvPr>
          <p:cNvSpPr/>
          <p:nvPr/>
        </p:nvSpPr>
        <p:spPr>
          <a:xfrm>
            <a:off x="81280" y="306324"/>
            <a:ext cx="1371600" cy="347472"/>
          </a:xfrm>
          <a:prstGeom prst="rect">
            <a:avLst/>
          </a:prstGeom>
          <a:noFill/>
          <a:ln/>
        </p:spPr>
        <p:txBody>
          <a:bodyPr wrap="square" lIns="0" tIns="0" rIns="0" bIns="0" rtlCol="0" anchor="ctr"/>
          <a:lstStyle/>
          <a:p>
            <a:pPr algn="ctr"/>
            <a:r>
              <a:rPr lang="en-US" sz="4000" b="1" dirty="0">
                <a:solidFill>
                  <a:srgbClr val="F5A623"/>
                </a:solidFill>
                <a:effectLst>
                  <a:outerShdw blurRad="12700" dist="12700" dir="2700000" algn="tl" rotWithShape="0">
                    <a:schemeClr val="bg1">
                      <a:alpha val="40000"/>
                    </a:schemeClr>
                  </a:outerShdw>
                </a:effectLst>
                <a:latin typeface="Calibri" pitchFamily="34" charset="0"/>
                <a:ea typeface="Calibri" pitchFamily="34" charset="-122"/>
                <a:cs typeface="Calibri" pitchFamily="34" charset="-120"/>
              </a:rPr>
              <a:t>TIP 20</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0F4FF"/>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E2761"/>
          </a:solidFill>
          <a:ln w="12700">
            <a:solidFill>
              <a:srgbClr val="1E2761"/>
            </a:solidFill>
            <a:prstDash val="solid"/>
          </a:ln>
        </p:spPr>
        <p:txBody>
          <a:bodyPr/>
          <a:lstStyle/>
          <a:p>
            <a:endParaRPr lang="en-US"/>
          </a:p>
        </p:txBody>
      </p:sp>
      <p:sp>
        <p:nvSpPr>
          <p:cNvPr id="4" name="Text 2"/>
          <p:cNvSpPr/>
          <p:nvPr/>
        </p:nvSpPr>
        <p:spPr>
          <a:xfrm>
            <a:off x="1628987" y="274320"/>
            <a:ext cx="7433733" cy="411480"/>
          </a:xfrm>
          <a:prstGeom prst="rect">
            <a:avLst/>
          </a:prstGeom>
          <a:noFill/>
          <a:ln/>
        </p:spPr>
        <p:txBody>
          <a:bodyPr wrap="square" lIns="0" tIns="0" rIns="0" bIns="0" rtlCol="0" anchor="ctr"/>
          <a:lstStyle/>
          <a:p>
            <a:pPr marL="0" indent="0" algn="r">
              <a:buNone/>
            </a:pPr>
            <a:r>
              <a:rPr lang="en-US" sz="3200" b="1" dirty="0">
                <a:solidFill>
                  <a:srgbClr val="FFFFFF"/>
                </a:solidFill>
                <a:latin typeface="Cambria" pitchFamily="34" charset="0"/>
                <a:ea typeface="Cambria" pitchFamily="34" charset="-122"/>
                <a:cs typeface="Cambria" pitchFamily="34" charset="-120"/>
              </a:rPr>
              <a:t>Batch-Generate Slide Titles from Excel</a:t>
            </a:r>
            <a:endParaRPr lang="en-US" sz="3200" dirty="0"/>
          </a:p>
        </p:txBody>
      </p:sp>
      <p:sp>
        <p:nvSpPr>
          <p:cNvPr id="5" name="Text 3"/>
          <p:cNvSpPr/>
          <p:nvPr/>
        </p:nvSpPr>
        <p:spPr>
          <a:xfrm>
            <a:off x="320040" y="907119"/>
            <a:ext cx="8503920" cy="548640"/>
          </a:xfrm>
          <a:prstGeom prst="rect">
            <a:avLst/>
          </a:prstGeom>
          <a:noFill/>
          <a:ln/>
        </p:spPr>
        <p:txBody>
          <a:bodyPr wrap="square" lIns="0" tIns="0" rIns="0" bIns="0" rtlCol="0" anchor="ctr"/>
          <a:lstStyle/>
          <a:p>
            <a:pPr marL="0" indent="0" algn="ctr">
              <a:buNone/>
            </a:pPr>
            <a:r>
              <a:rPr lang="en-US" dirty="0">
                <a:solidFill>
                  <a:srgbClr val="1A2048"/>
                </a:solidFill>
                <a:latin typeface="Calibri" pitchFamily="34" charset="0"/>
                <a:ea typeface="Calibri" pitchFamily="34" charset="-122"/>
                <a:cs typeface="Calibri" pitchFamily="34" charset="-120"/>
              </a:rPr>
              <a:t>Build all your slide titles in Excel — then paste them into PowerPoint's Outline view</a:t>
            </a:r>
            <a:endParaRPr lang="en-US" dirty="0"/>
          </a:p>
        </p:txBody>
      </p:sp>
      <p:grpSp>
        <p:nvGrpSpPr>
          <p:cNvPr id="39" name="Group 38">
            <a:extLst>
              <a:ext uri="{FF2B5EF4-FFF2-40B4-BE49-F238E27FC236}">
                <a16:creationId xmlns:a16="http://schemas.microsoft.com/office/drawing/2014/main" id="{E7449B4B-B59D-D4E5-6F63-96AC6A4F4181}"/>
              </a:ext>
            </a:extLst>
          </p:cNvPr>
          <p:cNvGrpSpPr/>
          <p:nvPr/>
        </p:nvGrpSpPr>
        <p:grpSpPr>
          <a:xfrm>
            <a:off x="609219" y="1368044"/>
            <a:ext cx="475488" cy="475488"/>
            <a:chOff x="1097280" y="1368044"/>
            <a:chExt cx="475488" cy="475488"/>
          </a:xfrm>
        </p:grpSpPr>
        <p:sp>
          <p:nvSpPr>
            <p:cNvPr id="6" name="Shape 4"/>
            <p:cNvSpPr/>
            <p:nvPr/>
          </p:nvSpPr>
          <p:spPr>
            <a:xfrm>
              <a:off x="1097280" y="1368044"/>
              <a:ext cx="475488" cy="475488"/>
            </a:xfrm>
            <a:prstGeom prst="ellipse">
              <a:avLst/>
            </a:prstGeom>
            <a:solidFill>
              <a:srgbClr val="1E2761"/>
            </a:solidFill>
            <a:ln w="12700">
              <a:solidFill>
                <a:srgbClr val="1E2761"/>
              </a:solidFill>
              <a:prstDash val="solid"/>
            </a:ln>
          </p:spPr>
          <p:txBody>
            <a:bodyPr/>
            <a:lstStyle/>
            <a:p>
              <a:endParaRPr lang="en-US" sz="3200"/>
            </a:p>
          </p:txBody>
        </p:sp>
        <p:sp>
          <p:nvSpPr>
            <p:cNvPr id="7" name="Text 5"/>
            <p:cNvSpPr/>
            <p:nvPr/>
          </p:nvSpPr>
          <p:spPr>
            <a:xfrm>
              <a:off x="1097280" y="1368044"/>
              <a:ext cx="475488" cy="475488"/>
            </a:xfrm>
            <a:prstGeom prst="rect">
              <a:avLst/>
            </a:prstGeom>
            <a:noFill/>
            <a:ln/>
          </p:spPr>
          <p:txBody>
            <a:bodyPr wrap="square" lIns="0" tIns="0" rIns="0" bIns="0" rtlCol="0" anchor="ctr"/>
            <a:lstStyle/>
            <a:p>
              <a:pPr marL="0" indent="0" algn="ctr">
                <a:buNone/>
              </a:pPr>
              <a:r>
                <a:rPr lang="en-US" sz="3200" b="1" dirty="0">
                  <a:solidFill>
                    <a:srgbClr val="FFFFFF"/>
                  </a:solidFill>
                  <a:latin typeface="Calibri" pitchFamily="34" charset="0"/>
                  <a:ea typeface="Calibri" pitchFamily="34" charset="-122"/>
                  <a:cs typeface="Calibri" pitchFamily="34" charset="-120"/>
                </a:rPr>
                <a:t>1</a:t>
              </a:r>
              <a:endParaRPr lang="en-US" sz="3200" dirty="0"/>
            </a:p>
          </p:txBody>
        </p:sp>
      </p:grpSp>
      <p:grpSp>
        <p:nvGrpSpPr>
          <p:cNvPr id="38" name="Group 37">
            <a:extLst>
              <a:ext uri="{FF2B5EF4-FFF2-40B4-BE49-F238E27FC236}">
                <a16:creationId xmlns:a16="http://schemas.microsoft.com/office/drawing/2014/main" id="{E1044438-96D1-4DBC-D798-6EE8337BA1E5}"/>
              </a:ext>
            </a:extLst>
          </p:cNvPr>
          <p:cNvGrpSpPr/>
          <p:nvPr/>
        </p:nvGrpSpPr>
        <p:grpSpPr>
          <a:xfrm>
            <a:off x="121158" y="2029939"/>
            <a:ext cx="1451610" cy="1219708"/>
            <a:chOff x="320040" y="2026412"/>
            <a:chExt cx="1451610" cy="1219708"/>
          </a:xfrm>
        </p:grpSpPr>
        <p:sp>
          <p:nvSpPr>
            <p:cNvPr id="8" name="Shape 6"/>
            <p:cNvSpPr/>
            <p:nvPr/>
          </p:nvSpPr>
          <p:spPr>
            <a:xfrm>
              <a:off x="320040" y="2026412"/>
              <a:ext cx="1451610" cy="1219708"/>
            </a:xfrm>
            <a:prstGeom prst="roundRect">
              <a:avLst>
                <a:gd name="adj" fmla="val 9524"/>
              </a:avLst>
            </a:prstGeom>
            <a:solidFill>
              <a:srgbClr val="FFFFFF"/>
            </a:solidFill>
            <a:ln w="12700">
              <a:solidFill>
                <a:srgbClr val="D0D8F0"/>
              </a:solidFill>
              <a:prstDash val="solid"/>
            </a:ln>
            <a:effectLst>
              <a:outerShdw blurRad="50800" dist="12700" dir="2700000" algn="bl" rotWithShape="0">
                <a:srgbClr val="000000">
                  <a:alpha val="10000"/>
                </a:srgbClr>
              </a:outerShdw>
            </a:effectLst>
          </p:spPr>
          <p:txBody>
            <a:bodyPr/>
            <a:lstStyle/>
            <a:p>
              <a:endParaRPr lang="en-US"/>
            </a:p>
          </p:txBody>
        </p:sp>
        <p:sp>
          <p:nvSpPr>
            <p:cNvPr id="9" name="Text 7"/>
            <p:cNvSpPr/>
            <p:nvPr/>
          </p:nvSpPr>
          <p:spPr>
            <a:xfrm>
              <a:off x="437092" y="2153560"/>
              <a:ext cx="1217507" cy="965412"/>
            </a:xfrm>
            <a:prstGeom prst="rect">
              <a:avLst/>
            </a:prstGeom>
            <a:noFill/>
            <a:ln/>
          </p:spPr>
          <p:txBody>
            <a:bodyPr wrap="square" lIns="0" tIns="0" rIns="0" bIns="0" rtlCol="0" anchor="ctr"/>
            <a:lstStyle/>
            <a:p>
              <a:pPr marL="0" indent="0" algn="ctr">
                <a:buNone/>
              </a:pPr>
              <a:r>
                <a:rPr lang="en-US" dirty="0">
                  <a:solidFill>
                    <a:srgbClr val="1E2761"/>
                  </a:solidFill>
                  <a:latin typeface="Calibri" pitchFamily="34" charset="0"/>
                  <a:ea typeface="Calibri" pitchFamily="34" charset="-122"/>
                  <a:cs typeface="Calibri" pitchFamily="34" charset="-120"/>
                </a:rPr>
                <a:t>Build the list in Excel and copy the results</a:t>
              </a:r>
              <a:endParaRPr lang="en-US" dirty="0"/>
            </a:p>
          </p:txBody>
        </p:sp>
      </p:grpSp>
      <p:grpSp>
        <p:nvGrpSpPr>
          <p:cNvPr id="40" name="Group 39">
            <a:extLst>
              <a:ext uri="{FF2B5EF4-FFF2-40B4-BE49-F238E27FC236}">
                <a16:creationId xmlns:a16="http://schemas.microsoft.com/office/drawing/2014/main" id="{2AF0B7A0-C6E2-28E3-4EB4-42CA9346199A}"/>
              </a:ext>
            </a:extLst>
          </p:cNvPr>
          <p:cNvGrpSpPr/>
          <p:nvPr/>
        </p:nvGrpSpPr>
        <p:grpSpPr>
          <a:xfrm>
            <a:off x="2602118" y="1368044"/>
            <a:ext cx="475488" cy="475488"/>
            <a:chOff x="3246120" y="1368044"/>
            <a:chExt cx="475488" cy="475488"/>
          </a:xfrm>
        </p:grpSpPr>
        <p:sp>
          <p:nvSpPr>
            <p:cNvPr id="11" name="Shape 9"/>
            <p:cNvSpPr/>
            <p:nvPr/>
          </p:nvSpPr>
          <p:spPr>
            <a:xfrm>
              <a:off x="3246120" y="1368044"/>
              <a:ext cx="475488" cy="475488"/>
            </a:xfrm>
            <a:prstGeom prst="ellipse">
              <a:avLst/>
            </a:prstGeom>
            <a:solidFill>
              <a:srgbClr val="1E2761"/>
            </a:solidFill>
            <a:ln w="12700">
              <a:solidFill>
                <a:srgbClr val="1E2761"/>
              </a:solidFill>
              <a:prstDash val="solid"/>
            </a:ln>
          </p:spPr>
          <p:txBody>
            <a:bodyPr/>
            <a:lstStyle/>
            <a:p>
              <a:endParaRPr lang="en-US" sz="3200"/>
            </a:p>
          </p:txBody>
        </p:sp>
        <p:sp>
          <p:nvSpPr>
            <p:cNvPr id="12" name="Text 10"/>
            <p:cNvSpPr/>
            <p:nvPr/>
          </p:nvSpPr>
          <p:spPr>
            <a:xfrm>
              <a:off x="3246120" y="1368044"/>
              <a:ext cx="475488" cy="475488"/>
            </a:xfrm>
            <a:prstGeom prst="rect">
              <a:avLst/>
            </a:prstGeom>
            <a:noFill/>
            <a:ln/>
          </p:spPr>
          <p:txBody>
            <a:bodyPr wrap="square" lIns="0" tIns="0" rIns="0" bIns="0" rtlCol="0" anchor="ctr"/>
            <a:lstStyle/>
            <a:p>
              <a:pPr marL="0" indent="0" algn="ctr">
                <a:buNone/>
              </a:pPr>
              <a:r>
                <a:rPr lang="en-US" sz="3200" b="1" dirty="0">
                  <a:solidFill>
                    <a:srgbClr val="FFFFFF"/>
                  </a:solidFill>
                  <a:latin typeface="Calibri" pitchFamily="34" charset="0"/>
                  <a:ea typeface="Calibri" pitchFamily="34" charset="-122"/>
                  <a:cs typeface="Calibri" pitchFamily="34" charset="-120"/>
                </a:rPr>
                <a:t>2</a:t>
              </a:r>
              <a:endParaRPr lang="en-US" sz="3200" dirty="0"/>
            </a:p>
          </p:txBody>
        </p:sp>
      </p:grpSp>
      <p:grpSp>
        <p:nvGrpSpPr>
          <p:cNvPr id="41" name="Group 40">
            <a:extLst>
              <a:ext uri="{FF2B5EF4-FFF2-40B4-BE49-F238E27FC236}">
                <a16:creationId xmlns:a16="http://schemas.microsoft.com/office/drawing/2014/main" id="{C1BFB8C2-AA93-686B-9D84-FA5C9730BB99}"/>
              </a:ext>
            </a:extLst>
          </p:cNvPr>
          <p:cNvGrpSpPr/>
          <p:nvPr/>
        </p:nvGrpSpPr>
        <p:grpSpPr>
          <a:xfrm>
            <a:off x="4489267" y="1368044"/>
            <a:ext cx="475488" cy="475488"/>
            <a:chOff x="5394960" y="1368044"/>
            <a:chExt cx="475488" cy="475488"/>
          </a:xfrm>
        </p:grpSpPr>
        <p:sp>
          <p:nvSpPr>
            <p:cNvPr id="16" name="Shape 14"/>
            <p:cNvSpPr/>
            <p:nvPr/>
          </p:nvSpPr>
          <p:spPr>
            <a:xfrm>
              <a:off x="5394960" y="1368044"/>
              <a:ext cx="475488" cy="475488"/>
            </a:xfrm>
            <a:prstGeom prst="ellipse">
              <a:avLst/>
            </a:prstGeom>
            <a:solidFill>
              <a:srgbClr val="1E2761"/>
            </a:solidFill>
            <a:ln w="12700">
              <a:solidFill>
                <a:srgbClr val="1E2761"/>
              </a:solidFill>
              <a:prstDash val="solid"/>
            </a:ln>
          </p:spPr>
          <p:txBody>
            <a:bodyPr/>
            <a:lstStyle/>
            <a:p>
              <a:endParaRPr lang="en-US" sz="3200"/>
            </a:p>
          </p:txBody>
        </p:sp>
        <p:sp>
          <p:nvSpPr>
            <p:cNvPr id="17" name="Text 15"/>
            <p:cNvSpPr/>
            <p:nvPr/>
          </p:nvSpPr>
          <p:spPr>
            <a:xfrm>
              <a:off x="5394960" y="1368044"/>
              <a:ext cx="475488" cy="475488"/>
            </a:xfrm>
            <a:prstGeom prst="rect">
              <a:avLst/>
            </a:prstGeom>
            <a:noFill/>
            <a:ln/>
          </p:spPr>
          <p:txBody>
            <a:bodyPr wrap="square" lIns="0" tIns="0" rIns="0" bIns="0" rtlCol="0" anchor="ctr"/>
            <a:lstStyle/>
            <a:p>
              <a:pPr marL="0" indent="0" algn="ctr">
                <a:buNone/>
              </a:pPr>
              <a:r>
                <a:rPr lang="en-US" sz="3200" b="1" dirty="0">
                  <a:solidFill>
                    <a:srgbClr val="FFFFFF"/>
                  </a:solidFill>
                  <a:latin typeface="Calibri" pitchFamily="34" charset="0"/>
                  <a:ea typeface="Calibri" pitchFamily="34" charset="-122"/>
                  <a:cs typeface="Calibri" pitchFamily="34" charset="-120"/>
                </a:rPr>
                <a:t>3</a:t>
              </a:r>
              <a:endParaRPr lang="en-US" sz="3200" dirty="0"/>
            </a:p>
          </p:txBody>
        </p:sp>
      </p:grpSp>
      <p:grpSp>
        <p:nvGrpSpPr>
          <p:cNvPr id="42" name="Group 41">
            <a:extLst>
              <a:ext uri="{FF2B5EF4-FFF2-40B4-BE49-F238E27FC236}">
                <a16:creationId xmlns:a16="http://schemas.microsoft.com/office/drawing/2014/main" id="{D9A25100-3402-4608-08B2-2BC4CEE81045}"/>
              </a:ext>
            </a:extLst>
          </p:cNvPr>
          <p:cNvGrpSpPr/>
          <p:nvPr/>
        </p:nvGrpSpPr>
        <p:grpSpPr>
          <a:xfrm>
            <a:off x="6990122" y="1368044"/>
            <a:ext cx="475488" cy="475488"/>
            <a:chOff x="7543800" y="1368044"/>
            <a:chExt cx="475488" cy="475488"/>
          </a:xfrm>
        </p:grpSpPr>
        <p:sp>
          <p:nvSpPr>
            <p:cNvPr id="21" name="Shape 19"/>
            <p:cNvSpPr/>
            <p:nvPr/>
          </p:nvSpPr>
          <p:spPr>
            <a:xfrm>
              <a:off x="7543800" y="1368044"/>
              <a:ext cx="475488" cy="475488"/>
            </a:xfrm>
            <a:prstGeom prst="ellipse">
              <a:avLst/>
            </a:prstGeom>
            <a:solidFill>
              <a:srgbClr val="1E2761"/>
            </a:solidFill>
            <a:ln w="12700">
              <a:solidFill>
                <a:srgbClr val="1E2761"/>
              </a:solidFill>
              <a:prstDash val="solid"/>
            </a:ln>
          </p:spPr>
          <p:txBody>
            <a:bodyPr/>
            <a:lstStyle/>
            <a:p>
              <a:endParaRPr lang="en-US" sz="3200"/>
            </a:p>
          </p:txBody>
        </p:sp>
        <p:sp>
          <p:nvSpPr>
            <p:cNvPr id="22" name="Text 20"/>
            <p:cNvSpPr/>
            <p:nvPr/>
          </p:nvSpPr>
          <p:spPr>
            <a:xfrm>
              <a:off x="7543800" y="1368044"/>
              <a:ext cx="475488" cy="475488"/>
            </a:xfrm>
            <a:prstGeom prst="rect">
              <a:avLst/>
            </a:prstGeom>
            <a:noFill/>
            <a:ln/>
          </p:spPr>
          <p:txBody>
            <a:bodyPr wrap="square" lIns="0" tIns="0" rIns="0" bIns="0" rtlCol="0" anchor="ctr"/>
            <a:lstStyle/>
            <a:p>
              <a:pPr marL="0" indent="0" algn="ctr">
                <a:buNone/>
              </a:pPr>
              <a:r>
                <a:rPr lang="en-US" sz="3200" b="1" dirty="0">
                  <a:solidFill>
                    <a:srgbClr val="FFFFFF"/>
                  </a:solidFill>
                  <a:latin typeface="Calibri" pitchFamily="34" charset="0"/>
                  <a:ea typeface="Calibri" pitchFamily="34" charset="-122"/>
                  <a:cs typeface="Calibri" pitchFamily="34" charset="-120"/>
                </a:rPr>
                <a:t>4</a:t>
              </a:r>
              <a:endParaRPr lang="en-US" sz="3200" dirty="0"/>
            </a:p>
          </p:txBody>
        </p:sp>
      </p:grpSp>
      <p:grpSp>
        <p:nvGrpSpPr>
          <p:cNvPr id="37" name="Group 36">
            <a:extLst>
              <a:ext uri="{FF2B5EF4-FFF2-40B4-BE49-F238E27FC236}">
                <a16:creationId xmlns:a16="http://schemas.microsoft.com/office/drawing/2014/main" id="{FA66D2F0-E8B6-6012-ABE3-F92E63609941}"/>
              </a:ext>
            </a:extLst>
          </p:cNvPr>
          <p:cNvGrpSpPr/>
          <p:nvPr/>
        </p:nvGrpSpPr>
        <p:grpSpPr>
          <a:xfrm>
            <a:off x="1712102" y="2029939"/>
            <a:ext cx="2255520" cy="1219708"/>
            <a:chOff x="1863090" y="2026412"/>
            <a:chExt cx="2255520" cy="1219708"/>
          </a:xfrm>
        </p:grpSpPr>
        <p:sp>
          <p:nvSpPr>
            <p:cNvPr id="13" name="Shape 11"/>
            <p:cNvSpPr/>
            <p:nvPr/>
          </p:nvSpPr>
          <p:spPr>
            <a:xfrm>
              <a:off x="1863090" y="2026412"/>
              <a:ext cx="2255520" cy="1219708"/>
            </a:xfrm>
            <a:prstGeom prst="roundRect">
              <a:avLst>
                <a:gd name="adj" fmla="val 9524"/>
              </a:avLst>
            </a:prstGeom>
            <a:solidFill>
              <a:srgbClr val="FFFFFF"/>
            </a:solidFill>
            <a:ln w="12700">
              <a:solidFill>
                <a:srgbClr val="D0D8F0"/>
              </a:solidFill>
              <a:prstDash val="solid"/>
            </a:ln>
            <a:effectLst>
              <a:outerShdw blurRad="50800" dist="12700" dir="2700000" algn="bl" rotWithShape="0">
                <a:srgbClr val="000000">
                  <a:alpha val="10000"/>
                </a:srgbClr>
              </a:outerShdw>
            </a:effectLst>
          </p:spPr>
          <p:txBody>
            <a:bodyPr/>
            <a:lstStyle/>
            <a:p>
              <a:endParaRPr lang="en-US"/>
            </a:p>
          </p:txBody>
        </p:sp>
        <p:grpSp>
          <p:nvGrpSpPr>
            <p:cNvPr id="34" name="Group 33">
              <a:extLst>
                <a:ext uri="{FF2B5EF4-FFF2-40B4-BE49-F238E27FC236}">
                  <a16:creationId xmlns:a16="http://schemas.microsoft.com/office/drawing/2014/main" id="{BB328D25-E010-14DC-5E91-F89CFE2DDC40}"/>
                </a:ext>
              </a:extLst>
            </p:cNvPr>
            <p:cNvGrpSpPr/>
            <p:nvPr/>
          </p:nvGrpSpPr>
          <p:grpSpPr>
            <a:xfrm>
              <a:off x="2007870" y="2064767"/>
              <a:ext cx="1965960" cy="1142999"/>
              <a:chOff x="1954530" y="2057401"/>
              <a:chExt cx="1965960" cy="1142999"/>
            </a:xfrm>
          </p:grpSpPr>
          <p:sp>
            <p:nvSpPr>
              <p:cNvPr id="24" name="Text 22"/>
              <p:cNvSpPr/>
              <p:nvPr/>
            </p:nvSpPr>
            <p:spPr>
              <a:xfrm>
                <a:off x="1954530" y="2057401"/>
                <a:ext cx="1965960" cy="292608"/>
              </a:xfrm>
              <a:prstGeom prst="rect">
                <a:avLst/>
              </a:prstGeom>
              <a:noFill/>
              <a:ln/>
            </p:spPr>
            <p:txBody>
              <a:bodyPr wrap="square" lIns="0" tIns="0" rIns="0" bIns="0" rtlCol="0" anchor="ctr"/>
              <a:lstStyle/>
              <a:p>
                <a:pPr marL="0" indent="0" algn="ctr">
                  <a:buNone/>
                </a:pPr>
                <a:r>
                  <a:rPr lang="en-US" b="1" dirty="0">
                    <a:solidFill>
                      <a:srgbClr val="1E2761"/>
                    </a:solidFill>
                    <a:latin typeface="Calibri" pitchFamily="34" charset="0"/>
                    <a:ea typeface="Calibri" pitchFamily="34" charset="-122"/>
                    <a:cs typeface="Calibri" pitchFamily="34" charset="-120"/>
                  </a:rPr>
                  <a:t>Paste to Outline</a:t>
                </a:r>
                <a:endParaRPr lang="en-US" dirty="0"/>
              </a:p>
            </p:txBody>
          </p:sp>
          <p:sp>
            <p:nvSpPr>
              <p:cNvPr id="25" name="Text 23"/>
              <p:cNvSpPr/>
              <p:nvPr/>
            </p:nvSpPr>
            <p:spPr>
              <a:xfrm>
                <a:off x="1954530" y="2350009"/>
                <a:ext cx="1965960" cy="850391"/>
              </a:xfrm>
              <a:prstGeom prst="rect">
                <a:avLst/>
              </a:prstGeom>
              <a:noFill/>
              <a:ln/>
            </p:spPr>
            <p:txBody>
              <a:bodyPr wrap="square" lIns="0" tIns="0" rIns="0" bIns="0" rtlCol="0" anchor="ctr"/>
              <a:lstStyle/>
              <a:p>
                <a:pPr marL="0" indent="0" algn="ctr">
                  <a:buNone/>
                </a:pPr>
                <a:r>
                  <a:rPr lang="en-US" dirty="0">
                    <a:solidFill>
                      <a:srgbClr val="1A2048"/>
                    </a:solidFill>
                    <a:latin typeface="Calibri" pitchFamily="34" charset="0"/>
                    <a:ea typeface="Calibri" pitchFamily="34" charset="-122"/>
                    <a:cs typeface="Calibri" pitchFamily="34" charset="-120"/>
                  </a:rPr>
                  <a:t>In PowerPoint: View → Outline View → go to last slide, Paste</a:t>
                </a:r>
                <a:endParaRPr lang="en-US" dirty="0"/>
              </a:p>
            </p:txBody>
          </p:sp>
        </p:grpSp>
      </p:grpSp>
      <p:sp>
        <p:nvSpPr>
          <p:cNvPr id="26" name="Text 24"/>
          <p:cNvSpPr/>
          <p:nvPr/>
        </p:nvSpPr>
        <p:spPr>
          <a:xfrm>
            <a:off x="320040" y="3383280"/>
            <a:ext cx="8503920" cy="320040"/>
          </a:xfrm>
          <a:prstGeom prst="rect">
            <a:avLst/>
          </a:prstGeom>
          <a:noFill/>
          <a:ln/>
        </p:spPr>
        <p:txBody>
          <a:bodyPr wrap="square" lIns="0" tIns="0" rIns="0" bIns="0" rtlCol="0" anchor="ctr"/>
          <a:lstStyle/>
          <a:p>
            <a:pPr marL="0" indent="0">
              <a:buNone/>
            </a:pPr>
            <a:r>
              <a:rPr lang="en-US" b="1" dirty="0">
                <a:solidFill>
                  <a:srgbClr val="1E2761"/>
                </a:solidFill>
                <a:latin typeface="Calibri" pitchFamily="34" charset="0"/>
                <a:ea typeface="Calibri" pitchFamily="34" charset="-122"/>
                <a:cs typeface="Calibri" pitchFamily="34" charset="-120"/>
              </a:rPr>
              <a:t>Formula Examples</a:t>
            </a:r>
            <a:endParaRPr lang="en-US" dirty="0"/>
          </a:p>
        </p:txBody>
      </p:sp>
      <p:graphicFrame>
        <p:nvGraphicFramePr>
          <p:cNvPr id="27" name="Table 0"/>
          <p:cNvGraphicFramePr>
            <a:graphicFrameLocks noGrp="1"/>
          </p:cNvGraphicFramePr>
          <p:nvPr>
            <p:extLst>
              <p:ext uri="{D42A27DB-BD31-4B8C-83A1-F6EECF244321}">
                <p14:modId xmlns:p14="http://schemas.microsoft.com/office/powerpoint/2010/main" val="3296180757"/>
              </p:ext>
            </p:extLst>
          </p:nvPr>
        </p:nvGraphicFramePr>
        <p:xfrm>
          <a:off x="320040" y="3749040"/>
          <a:ext cx="8503920" cy="1310640"/>
        </p:xfrm>
        <a:graphic>
          <a:graphicData uri="http://schemas.openxmlformats.org/drawingml/2006/table">
            <a:tbl>
              <a:tblPr/>
              <a:tblGrid>
                <a:gridCol w="4251960">
                  <a:extLst>
                    <a:ext uri="{9D8B030D-6E8A-4147-A177-3AD203B41FA5}">
                      <a16:colId xmlns:a16="http://schemas.microsoft.com/office/drawing/2014/main" val="20000"/>
                    </a:ext>
                  </a:extLst>
                </a:gridCol>
                <a:gridCol w="4251960">
                  <a:extLst>
                    <a:ext uri="{9D8B030D-6E8A-4147-A177-3AD203B41FA5}">
                      <a16:colId xmlns:a16="http://schemas.microsoft.com/office/drawing/2014/main" val="20001"/>
                    </a:ext>
                  </a:extLst>
                </a:gridCol>
              </a:tblGrid>
              <a:tr h="396240">
                <a:tc>
                  <a:txBody>
                    <a:bodyPr/>
                    <a:lstStyle/>
                    <a:p>
                      <a:pPr marL="0" indent="0">
                        <a:buNone/>
                      </a:pPr>
                      <a:r>
                        <a:rPr lang="en-US" sz="1400" b="1" dirty="0">
                          <a:solidFill>
                            <a:srgbClr val="FFFFFF"/>
                          </a:solidFill>
                          <a:latin typeface="Courier New" pitchFamily="34" charset="0"/>
                          <a:ea typeface="Courier New" pitchFamily="34" charset="-122"/>
                          <a:cs typeface="Courier New" pitchFamily="34" charset="-120"/>
                        </a:rPr>
                        <a:t>Excel Formula</a:t>
                      </a:r>
                      <a:endParaRPr lang="en-US" sz="1400" dirty="0">
                        <a:latin typeface="Courier New" charset="0"/>
                        <a:ea typeface="Courier New" charset="0"/>
                        <a:cs typeface="Courier New" charset="0"/>
                      </a:endParaRPr>
                    </a:p>
                  </a:txBody>
                  <a:tcPr>
                    <a:lnL w="6350" cap="flat" cmpd="sng" algn="ctr">
                      <a:solidFill>
                        <a:srgbClr val="C9D3F0"/>
                      </a:solidFill>
                      <a:prstDash val="solid"/>
                      <a:round/>
                      <a:headEnd type="none" w="med" len="med"/>
                      <a:tailEnd type="none" w="med" len="med"/>
                    </a:lnL>
                    <a:lnR w="6350" cap="flat" cmpd="sng" algn="ctr">
                      <a:solidFill>
                        <a:srgbClr val="C9D3F0"/>
                      </a:solidFill>
                      <a:prstDash val="solid"/>
                      <a:round/>
                      <a:headEnd type="none" w="med" len="med"/>
                      <a:tailEnd type="none" w="med" len="med"/>
                    </a:lnR>
                    <a:lnT w="6350" cap="flat" cmpd="sng" algn="ctr">
                      <a:solidFill>
                        <a:srgbClr val="C9D3F0"/>
                      </a:solidFill>
                      <a:prstDash val="solid"/>
                      <a:round/>
                      <a:headEnd type="none" w="med" len="med"/>
                      <a:tailEnd type="none" w="med" len="med"/>
                    </a:lnT>
                    <a:lnB w="6350" cap="flat" cmpd="sng" algn="ctr">
                      <a:solidFill>
                        <a:srgbClr val="C9D3F0"/>
                      </a:solidFill>
                      <a:prstDash val="solid"/>
                      <a:round/>
                      <a:headEnd type="none" w="med" len="med"/>
                      <a:tailEnd type="none" w="med" len="med"/>
                    </a:lnB>
                    <a:solidFill>
                      <a:srgbClr val="1E2761"/>
                    </a:solidFill>
                  </a:tcPr>
                </a:tc>
                <a:tc>
                  <a:txBody>
                    <a:bodyPr/>
                    <a:lstStyle/>
                    <a:p>
                      <a:pPr marL="0" indent="0">
                        <a:buNone/>
                      </a:pPr>
                      <a:r>
                        <a:rPr lang="en-US" sz="1400" b="1" dirty="0">
                          <a:solidFill>
                            <a:srgbClr val="FFFFFF"/>
                          </a:solidFill>
                          <a:latin typeface="Courier New" pitchFamily="34" charset="0"/>
                          <a:ea typeface="Courier New" pitchFamily="34" charset="-122"/>
                          <a:cs typeface="Courier New" pitchFamily="34" charset="-120"/>
                        </a:rPr>
                        <a:t>Produces This Slide Title</a:t>
                      </a:r>
                      <a:endParaRPr lang="en-US" sz="1400" dirty="0">
                        <a:latin typeface="Courier New" charset="0"/>
                        <a:ea typeface="Courier New" charset="0"/>
                        <a:cs typeface="Courier New" charset="0"/>
                      </a:endParaRPr>
                    </a:p>
                  </a:txBody>
                  <a:tcPr>
                    <a:lnL w="6350" cap="flat" cmpd="sng" algn="ctr">
                      <a:solidFill>
                        <a:srgbClr val="C9D3F0"/>
                      </a:solidFill>
                      <a:prstDash val="solid"/>
                      <a:round/>
                      <a:headEnd type="none" w="med" len="med"/>
                      <a:tailEnd type="none" w="med" len="med"/>
                    </a:lnL>
                    <a:lnR w="6350" cap="flat" cmpd="sng" algn="ctr">
                      <a:solidFill>
                        <a:srgbClr val="C9D3F0"/>
                      </a:solidFill>
                      <a:prstDash val="solid"/>
                      <a:round/>
                      <a:headEnd type="none" w="med" len="med"/>
                      <a:tailEnd type="none" w="med" len="med"/>
                    </a:lnR>
                    <a:lnT w="6350" cap="flat" cmpd="sng" algn="ctr">
                      <a:solidFill>
                        <a:srgbClr val="C9D3F0"/>
                      </a:solidFill>
                      <a:prstDash val="solid"/>
                      <a:round/>
                      <a:headEnd type="none" w="med" len="med"/>
                      <a:tailEnd type="none" w="med" len="med"/>
                    </a:lnT>
                    <a:lnB w="6350" cap="flat" cmpd="sng" algn="ctr">
                      <a:solidFill>
                        <a:srgbClr val="C9D3F0"/>
                      </a:solidFill>
                      <a:prstDash val="solid"/>
                      <a:round/>
                      <a:headEnd type="none" w="med" len="med"/>
                      <a:tailEnd type="none" w="med" len="med"/>
                    </a:lnB>
                    <a:solidFill>
                      <a:srgbClr val="1E2761"/>
                    </a:solidFill>
                  </a:tcPr>
                </a:tc>
                <a:extLst>
                  <a:ext uri="{0D108BD9-81ED-4DB2-BD59-A6C34878D82A}">
                    <a16:rowId xmlns:a16="http://schemas.microsoft.com/office/drawing/2014/main" val="10000"/>
                  </a:ext>
                </a:extLst>
              </a:tr>
              <a:tr h="396240">
                <a:tc>
                  <a:txBody>
                    <a:bodyPr/>
                    <a:lstStyle/>
                    <a:p>
                      <a:pPr marL="0" indent="0">
                        <a:buNone/>
                      </a:pPr>
                      <a:r>
                        <a:rPr lang="en-US" sz="1400" dirty="0">
                          <a:solidFill>
                            <a:srgbClr val="1A2048"/>
                          </a:solidFill>
                          <a:latin typeface="Courier New" pitchFamily="34" charset="0"/>
                          <a:ea typeface="Courier New" pitchFamily="34" charset="-122"/>
                          <a:cs typeface="Courier New" pitchFamily="34" charset="-120"/>
                        </a:rPr>
                        <a:t>="Account Review: "&amp;A2&amp;" | "&amp;B2&amp;" Days Past Due"</a:t>
                      </a:r>
                      <a:endParaRPr lang="en-US" sz="1400" dirty="0">
                        <a:latin typeface="Courier New" charset="0"/>
                        <a:ea typeface="Courier New" charset="0"/>
                        <a:cs typeface="Courier New" charset="0"/>
                      </a:endParaRPr>
                    </a:p>
                  </a:txBody>
                  <a:tcPr>
                    <a:lnL w="6350" cap="flat" cmpd="sng" algn="ctr">
                      <a:solidFill>
                        <a:srgbClr val="C9D3F0"/>
                      </a:solidFill>
                      <a:prstDash val="solid"/>
                      <a:round/>
                      <a:headEnd type="none" w="med" len="med"/>
                      <a:tailEnd type="none" w="med" len="med"/>
                    </a:lnL>
                    <a:lnR w="6350" cap="flat" cmpd="sng" algn="ctr">
                      <a:solidFill>
                        <a:srgbClr val="C9D3F0"/>
                      </a:solidFill>
                      <a:prstDash val="solid"/>
                      <a:round/>
                      <a:headEnd type="none" w="med" len="med"/>
                      <a:tailEnd type="none" w="med" len="med"/>
                    </a:lnR>
                    <a:lnT w="6350" cap="flat" cmpd="sng" algn="ctr">
                      <a:solidFill>
                        <a:srgbClr val="C9D3F0"/>
                      </a:solidFill>
                      <a:prstDash val="solid"/>
                      <a:round/>
                      <a:headEnd type="none" w="med" len="med"/>
                      <a:tailEnd type="none" w="med" len="med"/>
                    </a:lnT>
                    <a:lnB w="6350" cap="flat" cmpd="sng" algn="ctr">
                      <a:solidFill>
                        <a:srgbClr val="C9D3F0"/>
                      </a:solidFill>
                      <a:prstDash val="solid"/>
                      <a:round/>
                      <a:headEnd type="none" w="med" len="med"/>
                      <a:tailEnd type="none" w="med" len="med"/>
                    </a:lnB>
                    <a:solidFill>
                      <a:srgbClr val="FFFFFF"/>
                    </a:solidFill>
                  </a:tcPr>
                </a:tc>
                <a:tc>
                  <a:txBody>
                    <a:bodyPr/>
                    <a:lstStyle/>
                    <a:p>
                      <a:pPr marL="0" indent="0">
                        <a:buNone/>
                      </a:pPr>
                      <a:r>
                        <a:rPr lang="en-US" sz="1400" dirty="0">
                          <a:solidFill>
                            <a:srgbClr val="1A2048"/>
                          </a:solidFill>
                          <a:latin typeface="Courier New" pitchFamily="34" charset="0"/>
                          <a:ea typeface="Courier New" pitchFamily="34" charset="-122"/>
                          <a:cs typeface="Courier New" pitchFamily="34" charset="-120"/>
                        </a:rPr>
                        <a:t>Account Review: Meridian Supply Co. | 47 Days Past Due</a:t>
                      </a:r>
                      <a:endParaRPr lang="en-US" sz="1400" dirty="0">
                        <a:latin typeface="Courier New" charset="0"/>
                        <a:ea typeface="Courier New" charset="0"/>
                        <a:cs typeface="Courier New" charset="0"/>
                      </a:endParaRPr>
                    </a:p>
                  </a:txBody>
                  <a:tcPr>
                    <a:lnL w="6350" cap="flat" cmpd="sng" algn="ctr">
                      <a:solidFill>
                        <a:srgbClr val="C9D3F0"/>
                      </a:solidFill>
                      <a:prstDash val="solid"/>
                      <a:round/>
                      <a:headEnd type="none" w="med" len="med"/>
                      <a:tailEnd type="none" w="med" len="med"/>
                    </a:lnL>
                    <a:lnR w="6350" cap="flat" cmpd="sng" algn="ctr">
                      <a:solidFill>
                        <a:srgbClr val="C9D3F0"/>
                      </a:solidFill>
                      <a:prstDash val="solid"/>
                      <a:round/>
                      <a:headEnd type="none" w="med" len="med"/>
                      <a:tailEnd type="none" w="med" len="med"/>
                    </a:lnR>
                    <a:lnT w="6350" cap="flat" cmpd="sng" algn="ctr">
                      <a:solidFill>
                        <a:srgbClr val="C9D3F0"/>
                      </a:solidFill>
                      <a:prstDash val="solid"/>
                      <a:round/>
                      <a:headEnd type="none" w="med" len="med"/>
                      <a:tailEnd type="none" w="med" len="med"/>
                    </a:lnT>
                    <a:lnB w="6350" cap="flat" cmpd="sng" algn="ctr">
                      <a:solidFill>
                        <a:srgbClr val="C9D3F0"/>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396240">
                <a:tc>
                  <a:txBody>
                    <a:bodyPr/>
                    <a:lstStyle/>
                    <a:p>
                      <a:pPr marL="0" indent="0">
                        <a:buNone/>
                      </a:pPr>
                      <a:r>
                        <a:rPr lang="en-US" sz="1400" dirty="0">
                          <a:solidFill>
                            <a:srgbClr val="1A2048"/>
                          </a:solidFill>
                          <a:latin typeface="Courier New" pitchFamily="34" charset="0"/>
                          <a:ea typeface="Courier New" pitchFamily="34" charset="-122"/>
                          <a:cs typeface="Courier New" pitchFamily="34" charset="-120"/>
                        </a:rPr>
                        <a:t>="Q"&amp;C2&amp;" "&amp;D2&amp;" Collections Summary"</a:t>
                      </a:r>
                      <a:endParaRPr lang="en-US" sz="1400" dirty="0">
                        <a:latin typeface="Courier New" charset="0"/>
                        <a:ea typeface="Courier New" charset="0"/>
                        <a:cs typeface="Courier New" charset="0"/>
                      </a:endParaRPr>
                    </a:p>
                  </a:txBody>
                  <a:tcPr>
                    <a:lnL w="6350" cap="flat" cmpd="sng" algn="ctr">
                      <a:solidFill>
                        <a:srgbClr val="C9D3F0"/>
                      </a:solidFill>
                      <a:prstDash val="solid"/>
                      <a:round/>
                      <a:headEnd type="none" w="med" len="med"/>
                      <a:tailEnd type="none" w="med" len="med"/>
                    </a:lnL>
                    <a:lnR w="6350" cap="flat" cmpd="sng" algn="ctr">
                      <a:solidFill>
                        <a:srgbClr val="C9D3F0"/>
                      </a:solidFill>
                      <a:prstDash val="solid"/>
                      <a:round/>
                      <a:headEnd type="none" w="med" len="med"/>
                      <a:tailEnd type="none" w="med" len="med"/>
                    </a:lnR>
                    <a:lnT w="6350" cap="flat" cmpd="sng" algn="ctr">
                      <a:solidFill>
                        <a:srgbClr val="C9D3F0"/>
                      </a:solidFill>
                      <a:prstDash val="solid"/>
                      <a:round/>
                      <a:headEnd type="none" w="med" len="med"/>
                      <a:tailEnd type="none" w="med" len="med"/>
                    </a:lnT>
                    <a:lnB w="6350" cap="flat" cmpd="sng" algn="ctr">
                      <a:solidFill>
                        <a:srgbClr val="C9D3F0"/>
                      </a:solidFill>
                      <a:prstDash val="solid"/>
                      <a:round/>
                      <a:headEnd type="none" w="med" len="med"/>
                      <a:tailEnd type="none" w="med" len="med"/>
                    </a:lnB>
                    <a:solidFill>
                      <a:srgbClr val="FFFFFF"/>
                    </a:solidFill>
                  </a:tcPr>
                </a:tc>
                <a:tc>
                  <a:txBody>
                    <a:bodyPr/>
                    <a:lstStyle/>
                    <a:p>
                      <a:pPr marL="0" indent="0">
                        <a:buNone/>
                      </a:pPr>
                      <a:r>
                        <a:rPr lang="en-US" sz="1400" dirty="0">
                          <a:solidFill>
                            <a:srgbClr val="1A2048"/>
                          </a:solidFill>
                          <a:latin typeface="Courier New" pitchFamily="34" charset="0"/>
                          <a:ea typeface="Courier New" pitchFamily="34" charset="-122"/>
                          <a:cs typeface="Courier New" pitchFamily="34" charset="-120"/>
                        </a:rPr>
                        <a:t>Q3 2024 Collections Summary</a:t>
                      </a:r>
                      <a:endParaRPr lang="en-US" sz="1400" dirty="0">
                        <a:latin typeface="Courier New" charset="0"/>
                        <a:ea typeface="Courier New" charset="0"/>
                        <a:cs typeface="Courier New" charset="0"/>
                      </a:endParaRPr>
                    </a:p>
                  </a:txBody>
                  <a:tcPr>
                    <a:lnL w="6350" cap="flat" cmpd="sng" algn="ctr">
                      <a:solidFill>
                        <a:srgbClr val="C9D3F0"/>
                      </a:solidFill>
                      <a:prstDash val="solid"/>
                      <a:round/>
                      <a:headEnd type="none" w="med" len="med"/>
                      <a:tailEnd type="none" w="med" len="med"/>
                    </a:lnL>
                    <a:lnR w="6350" cap="flat" cmpd="sng" algn="ctr">
                      <a:solidFill>
                        <a:srgbClr val="C9D3F0"/>
                      </a:solidFill>
                      <a:prstDash val="solid"/>
                      <a:round/>
                      <a:headEnd type="none" w="med" len="med"/>
                      <a:tailEnd type="none" w="med" len="med"/>
                    </a:lnR>
                    <a:lnT w="6350" cap="flat" cmpd="sng" algn="ctr">
                      <a:solidFill>
                        <a:srgbClr val="C9D3F0"/>
                      </a:solidFill>
                      <a:prstDash val="solid"/>
                      <a:round/>
                      <a:headEnd type="none" w="med" len="med"/>
                      <a:tailEnd type="none" w="med" len="med"/>
                    </a:lnT>
                    <a:lnB w="6350" cap="flat" cmpd="sng" algn="ctr">
                      <a:solidFill>
                        <a:srgbClr val="C9D3F0"/>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bl>
          </a:graphicData>
        </a:graphic>
      </p:graphicFrame>
      <p:sp>
        <p:nvSpPr>
          <p:cNvPr id="29" name="Text 1">
            <a:extLst>
              <a:ext uri="{FF2B5EF4-FFF2-40B4-BE49-F238E27FC236}">
                <a16:creationId xmlns:a16="http://schemas.microsoft.com/office/drawing/2014/main" id="{4BFD2CD0-CB48-94AA-D8D0-8B3FC306DE94}"/>
              </a:ext>
            </a:extLst>
          </p:cNvPr>
          <p:cNvSpPr/>
          <p:nvPr/>
        </p:nvSpPr>
        <p:spPr>
          <a:xfrm>
            <a:off x="81280" y="306324"/>
            <a:ext cx="1371600" cy="347472"/>
          </a:xfrm>
          <a:prstGeom prst="rect">
            <a:avLst/>
          </a:prstGeom>
          <a:noFill/>
          <a:ln/>
        </p:spPr>
        <p:txBody>
          <a:bodyPr wrap="square" lIns="0" tIns="0" rIns="0" bIns="0" rtlCol="0" anchor="ctr"/>
          <a:lstStyle/>
          <a:p>
            <a:pPr algn="ctr"/>
            <a:r>
              <a:rPr lang="en-US" sz="4000" b="1" dirty="0">
                <a:solidFill>
                  <a:srgbClr val="F5A623"/>
                </a:solidFill>
                <a:effectLst>
                  <a:outerShdw blurRad="12700" dist="12700" dir="2700000" algn="tl" rotWithShape="0">
                    <a:schemeClr val="bg1">
                      <a:alpha val="40000"/>
                    </a:schemeClr>
                  </a:outerShdw>
                </a:effectLst>
                <a:latin typeface="Calibri" pitchFamily="34" charset="0"/>
                <a:ea typeface="Calibri" pitchFamily="34" charset="-122"/>
                <a:cs typeface="Calibri" pitchFamily="34" charset="-120"/>
              </a:rPr>
              <a:t>TIP 21</a:t>
            </a:r>
          </a:p>
        </p:txBody>
      </p:sp>
      <p:grpSp>
        <p:nvGrpSpPr>
          <p:cNvPr id="35" name="Group 34">
            <a:extLst>
              <a:ext uri="{FF2B5EF4-FFF2-40B4-BE49-F238E27FC236}">
                <a16:creationId xmlns:a16="http://schemas.microsoft.com/office/drawing/2014/main" id="{69B494B7-2830-FCF8-AC3E-E17E70A36648}"/>
              </a:ext>
            </a:extLst>
          </p:cNvPr>
          <p:cNvGrpSpPr/>
          <p:nvPr/>
        </p:nvGrpSpPr>
        <p:grpSpPr>
          <a:xfrm>
            <a:off x="5486401" y="2029939"/>
            <a:ext cx="3482930" cy="1219708"/>
            <a:chOff x="5486401" y="2032217"/>
            <a:chExt cx="3482930" cy="1219708"/>
          </a:xfrm>
        </p:grpSpPr>
        <p:sp>
          <p:nvSpPr>
            <p:cNvPr id="23" name="Shape 21"/>
            <p:cNvSpPr/>
            <p:nvPr/>
          </p:nvSpPr>
          <p:spPr>
            <a:xfrm>
              <a:off x="5486401" y="2032217"/>
              <a:ext cx="3482930" cy="1219708"/>
            </a:xfrm>
            <a:prstGeom prst="roundRect">
              <a:avLst>
                <a:gd name="adj" fmla="val 9524"/>
              </a:avLst>
            </a:prstGeom>
            <a:solidFill>
              <a:srgbClr val="FFFFFF"/>
            </a:solidFill>
            <a:ln w="12700">
              <a:solidFill>
                <a:srgbClr val="D0D8F0"/>
              </a:solidFill>
              <a:prstDash val="solid"/>
            </a:ln>
            <a:effectLst>
              <a:outerShdw blurRad="50800" dist="12700" dir="2700000" algn="bl" rotWithShape="0">
                <a:srgbClr val="000000">
                  <a:alpha val="10000"/>
                </a:srgbClr>
              </a:outerShdw>
            </a:effectLst>
          </p:spPr>
          <p:txBody>
            <a:bodyPr/>
            <a:lstStyle/>
            <a:p>
              <a:endParaRPr lang="en-US"/>
            </a:p>
          </p:txBody>
        </p:sp>
        <p:sp>
          <p:nvSpPr>
            <p:cNvPr id="32" name="TextBox 31">
              <a:extLst>
                <a:ext uri="{FF2B5EF4-FFF2-40B4-BE49-F238E27FC236}">
                  <a16:creationId xmlns:a16="http://schemas.microsoft.com/office/drawing/2014/main" id="{F309B087-65D5-A918-BCB8-5520C7D723BE}"/>
                </a:ext>
              </a:extLst>
            </p:cNvPr>
            <p:cNvSpPr txBox="1"/>
            <p:nvPr/>
          </p:nvSpPr>
          <p:spPr>
            <a:xfrm>
              <a:off x="5514000" y="2041907"/>
              <a:ext cx="3427732" cy="1200329"/>
            </a:xfrm>
            <a:prstGeom prst="rect">
              <a:avLst/>
            </a:prstGeom>
            <a:noFill/>
          </p:spPr>
          <p:txBody>
            <a:bodyPr wrap="square" rtlCol="0">
              <a:spAutoFit/>
            </a:bodyPr>
            <a:lstStyle/>
            <a:p>
              <a:pPr algn="ctr"/>
              <a:r>
                <a:rPr lang="en-US" dirty="0">
                  <a:solidFill>
                    <a:srgbClr val="1A2048"/>
                  </a:solidFill>
                  <a:latin typeface="Calibri" pitchFamily="34" charset="0"/>
                  <a:ea typeface="Calibri" pitchFamily="34" charset="-122"/>
                  <a:cs typeface="Calibri" pitchFamily="34" charset="-120"/>
                </a:rPr>
                <a:t>Do not click anywhere, select all titles → Home menu → Paragraph Group → Increase List Level → then click Decrease List Level</a:t>
              </a:r>
            </a:p>
          </p:txBody>
        </p:sp>
      </p:grpSp>
      <p:grpSp>
        <p:nvGrpSpPr>
          <p:cNvPr id="36" name="Group 35">
            <a:extLst>
              <a:ext uri="{FF2B5EF4-FFF2-40B4-BE49-F238E27FC236}">
                <a16:creationId xmlns:a16="http://schemas.microsoft.com/office/drawing/2014/main" id="{3E8D47ED-01F4-2120-F022-048F40F3C1FC}"/>
              </a:ext>
            </a:extLst>
          </p:cNvPr>
          <p:cNvGrpSpPr/>
          <p:nvPr/>
        </p:nvGrpSpPr>
        <p:grpSpPr>
          <a:xfrm>
            <a:off x="4106956" y="2029939"/>
            <a:ext cx="1240110" cy="1219708"/>
            <a:chOff x="4210049" y="2033467"/>
            <a:chExt cx="1240110" cy="1219708"/>
          </a:xfrm>
        </p:grpSpPr>
        <p:sp>
          <p:nvSpPr>
            <p:cNvPr id="18" name="Shape 16"/>
            <p:cNvSpPr/>
            <p:nvPr/>
          </p:nvSpPr>
          <p:spPr>
            <a:xfrm>
              <a:off x="4237649" y="2033467"/>
              <a:ext cx="1184910" cy="1219708"/>
            </a:xfrm>
            <a:prstGeom prst="roundRect">
              <a:avLst>
                <a:gd name="adj" fmla="val 9524"/>
              </a:avLst>
            </a:prstGeom>
            <a:solidFill>
              <a:srgbClr val="FFFFFF"/>
            </a:solidFill>
            <a:ln w="12700">
              <a:solidFill>
                <a:srgbClr val="D0D8F0"/>
              </a:solidFill>
              <a:prstDash val="solid"/>
            </a:ln>
            <a:effectLst>
              <a:outerShdw blurRad="50800" dist="12700" dir="2700000" algn="bl" rotWithShape="0">
                <a:srgbClr val="000000">
                  <a:alpha val="10000"/>
                </a:srgbClr>
              </a:outerShdw>
            </a:effectLst>
          </p:spPr>
          <p:txBody>
            <a:bodyPr/>
            <a:lstStyle/>
            <a:p>
              <a:endParaRPr lang="en-US"/>
            </a:p>
          </p:txBody>
        </p:sp>
        <p:sp>
          <p:nvSpPr>
            <p:cNvPr id="33" name="TextBox 32">
              <a:extLst>
                <a:ext uri="{FF2B5EF4-FFF2-40B4-BE49-F238E27FC236}">
                  <a16:creationId xmlns:a16="http://schemas.microsoft.com/office/drawing/2014/main" id="{47C658E7-84EA-C1F9-F7C3-A0B4FDB37437}"/>
                </a:ext>
              </a:extLst>
            </p:cNvPr>
            <p:cNvSpPr txBox="1"/>
            <p:nvPr/>
          </p:nvSpPr>
          <p:spPr>
            <a:xfrm>
              <a:off x="4210049" y="2043157"/>
              <a:ext cx="1240110" cy="1200329"/>
            </a:xfrm>
            <a:prstGeom prst="rect">
              <a:avLst/>
            </a:prstGeom>
            <a:noFill/>
          </p:spPr>
          <p:txBody>
            <a:bodyPr wrap="square" rtlCol="0">
              <a:spAutoFit/>
            </a:bodyPr>
            <a:lstStyle/>
            <a:p>
              <a:pPr algn="ctr"/>
              <a:r>
                <a:rPr lang="en-US" dirty="0">
                  <a:solidFill>
                    <a:srgbClr val="1A2048"/>
                  </a:solidFill>
                  <a:latin typeface="Calibri" pitchFamily="34" charset="0"/>
                  <a:ea typeface="Calibri" pitchFamily="34" charset="-122"/>
                  <a:cs typeface="Calibri" pitchFamily="34" charset="-120"/>
                </a:rPr>
                <a:t>click the Smart Icon → Keep Text Only</a:t>
              </a:r>
            </a:p>
          </p:txBody>
        </p:sp>
      </p:gr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0F4FF"/>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E2761"/>
          </a:solidFill>
          <a:ln w="12700">
            <a:solidFill>
              <a:srgbClr val="1E2761"/>
            </a:solidFill>
            <a:prstDash val="solid"/>
          </a:ln>
        </p:spPr>
        <p:txBody>
          <a:bodyPr/>
          <a:lstStyle/>
          <a:p>
            <a:endParaRPr lang="en-US"/>
          </a:p>
        </p:txBody>
      </p:sp>
      <p:sp>
        <p:nvSpPr>
          <p:cNvPr id="4" name="Text 2"/>
          <p:cNvSpPr/>
          <p:nvPr/>
        </p:nvSpPr>
        <p:spPr>
          <a:xfrm>
            <a:off x="1837266" y="274320"/>
            <a:ext cx="7106920" cy="411480"/>
          </a:xfrm>
          <a:prstGeom prst="rect">
            <a:avLst/>
          </a:prstGeom>
          <a:noFill/>
          <a:ln/>
        </p:spPr>
        <p:txBody>
          <a:bodyPr wrap="square" lIns="0" tIns="0" rIns="0" bIns="0" rtlCol="0" anchor="ctr"/>
          <a:lstStyle/>
          <a:p>
            <a:pPr marL="0" indent="0" algn="r">
              <a:buNone/>
            </a:pPr>
            <a:r>
              <a:rPr lang="en-US" sz="3200" b="1" dirty="0">
                <a:solidFill>
                  <a:srgbClr val="FFFFFF"/>
                </a:solidFill>
                <a:latin typeface="Cambria" pitchFamily="34" charset="0"/>
                <a:ea typeface="Cambria" pitchFamily="34" charset="-122"/>
                <a:cs typeface="Cambria" pitchFamily="34" charset="-120"/>
              </a:rPr>
              <a:t>Export Slides as Images — Anywhere</a:t>
            </a:r>
            <a:endParaRPr lang="en-US" sz="3200" dirty="0"/>
          </a:p>
        </p:txBody>
      </p:sp>
      <p:sp>
        <p:nvSpPr>
          <p:cNvPr id="5" name="Shape 3"/>
          <p:cNvSpPr/>
          <p:nvPr/>
        </p:nvSpPr>
        <p:spPr>
          <a:xfrm>
            <a:off x="320040" y="1078992"/>
            <a:ext cx="4023360" cy="685800"/>
          </a:xfrm>
          <a:prstGeom prst="roundRect">
            <a:avLst>
              <a:gd name="adj" fmla="val 13333"/>
            </a:avLst>
          </a:prstGeom>
          <a:solidFill>
            <a:srgbClr val="E0F2FE"/>
          </a:solidFill>
          <a:ln w="12700">
            <a:solidFill>
              <a:srgbClr val="BAE6FD"/>
            </a:solidFill>
            <a:prstDash val="solid"/>
          </a:ln>
        </p:spPr>
        <p:txBody>
          <a:bodyPr/>
          <a:lstStyle/>
          <a:p>
            <a:endParaRPr lang="en-US"/>
          </a:p>
        </p:txBody>
      </p:sp>
      <p:sp>
        <p:nvSpPr>
          <p:cNvPr id="6" name="Text 4"/>
          <p:cNvSpPr/>
          <p:nvPr/>
        </p:nvSpPr>
        <p:spPr>
          <a:xfrm>
            <a:off x="502920" y="1078992"/>
            <a:ext cx="3749040" cy="685800"/>
          </a:xfrm>
          <a:prstGeom prst="rect">
            <a:avLst/>
          </a:prstGeom>
          <a:noFill/>
          <a:ln/>
        </p:spPr>
        <p:txBody>
          <a:bodyPr wrap="square" lIns="0" tIns="0" rIns="0" bIns="0" rtlCol="0" anchor="ctr"/>
          <a:lstStyle/>
          <a:p>
            <a:pPr marL="0" indent="0">
              <a:buNone/>
            </a:pPr>
            <a:r>
              <a:rPr lang="en-US" b="1" dirty="0">
                <a:solidFill>
                  <a:srgbClr val="0E7490"/>
                </a:solidFill>
                <a:latin typeface="Calibri" pitchFamily="34" charset="0"/>
                <a:ea typeface="Calibri" pitchFamily="34" charset="-122"/>
                <a:cs typeface="Calibri" pitchFamily="34" charset="-120"/>
              </a:rPr>
              <a:t>File</a:t>
            </a:r>
            <a:r>
              <a:rPr lang="en-US" dirty="0">
                <a:solidFill>
                  <a:srgbClr val="0E7490"/>
                </a:solidFill>
                <a:latin typeface="Calibri" pitchFamily="34" charset="0"/>
                <a:ea typeface="Calibri" pitchFamily="34" charset="-122"/>
                <a:cs typeface="Calibri" pitchFamily="34" charset="-120"/>
              </a:rPr>
              <a:t>  →  Export  →  Change File Type  →  JPEG or PNG</a:t>
            </a:r>
            <a:endParaRPr lang="en-US" dirty="0"/>
          </a:p>
        </p:txBody>
      </p:sp>
      <p:sp>
        <p:nvSpPr>
          <p:cNvPr id="7" name="Text 5"/>
          <p:cNvSpPr/>
          <p:nvPr/>
        </p:nvSpPr>
        <p:spPr>
          <a:xfrm>
            <a:off x="320040" y="1874520"/>
            <a:ext cx="4023360" cy="992124"/>
          </a:xfrm>
          <a:prstGeom prst="rect">
            <a:avLst/>
          </a:prstGeom>
          <a:noFill/>
          <a:ln/>
        </p:spPr>
        <p:txBody>
          <a:bodyPr wrap="square" lIns="0" tIns="0" rIns="0" bIns="0" rtlCol="0" anchor="ctr"/>
          <a:lstStyle/>
          <a:p>
            <a:pPr marL="0" indent="0">
              <a:buNone/>
            </a:pPr>
            <a:r>
              <a:rPr lang="en-US" dirty="0">
                <a:solidFill>
                  <a:srgbClr val="1A2048"/>
                </a:solidFill>
                <a:latin typeface="Calibri" pitchFamily="34" charset="0"/>
                <a:ea typeface="Calibri" pitchFamily="34" charset="-122"/>
                <a:cs typeface="Calibri" pitchFamily="34" charset="-120"/>
              </a:rPr>
              <a:t>PowerPoint saves each slide as a separate image file — professional quality, universally compatible.</a:t>
            </a:r>
            <a:endParaRPr lang="en-US" dirty="0"/>
          </a:p>
        </p:txBody>
      </p:sp>
      <p:sp>
        <p:nvSpPr>
          <p:cNvPr id="8" name="Shape 6"/>
          <p:cNvSpPr/>
          <p:nvPr/>
        </p:nvSpPr>
        <p:spPr>
          <a:xfrm>
            <a:off x="4617720" y="1078992"/>
            <a:ext cx="2103120" cy="1234440"/>
          </a:xfrm>
          <a:prstGeom prst="roundRect">
            <a:avLst>
              <a:gd name="adj" fmla="val 7407"/>
            </a:avLst>
          </a:prstGeom>
          <a:solidFill>
            <a:srgbClr val="FFFFFF"/>
          </a:solidFill>
          <a:ln w="12700">
            <a:solidFill>
              <a:srgbClr val="D0D8F0"/>
            </a:solidFill>
            <a:prstDash val="solid"/>
          </a:ln>
          <a:effectLst>
            <a:outerShdw blurRad="101600" dist="25400" dir="2700000" algn="bl" rotWithShape="0">
              <a:srgbClr val="000000">
                <a:alpha val="13000"/>
              </a:srgbClr>
            </a:outerShdw>
          </a:effectLst>
        </p:spPr>
        <p:txBody>
          <a:bodyPr/>
          <a:lstStyle/>
          <a:p>
            <a:endParaRPr lang="en-US"/>
          </a:p>
        </p:txBody>
      </p:sp>
      <p:sp>
        <p:nvSpPr>
          <p:cNvPr id="9" name="Text 7"/>
          <p:cNvSpPr/>
          <p:nvPr/>
        </p:nvSpPr>
        <p:spPr>
          <a:xfrm>
            <a:off x="4617720" y="1124712"/>
            <a:ext cx="525780" cy="384048"/>
          </a:xfrm>
          <a:prstGeom prst="rect">
            <a:avLst/>
          </a:prstGeom>
          <a:noFill/>
          <a:ln/>
        </p:spPr>
        <p:txBody>
          <a:bodyPr wrap="square" lIns="0" tIns="0" rIns="0" bIns="0" rtlCol="0" anchor="ctr"/>
          <a:lstStyle/>
          <a:p>
            <a:pPr marL="0" indent="0" algn="ctr">
              <a:buNone/>
            </a:pPr>
            <a:r>
              <a:rPr lang="en-US" dirty="0">
                <a:solidFill>
                  <a:srgbClr val="000000"/>
                </a:solidFill>
              </a:rPr>
              <a:t>📄</a:t>
            </a:r>
            <a:endParaRPr lang="en-US" dirty="0"/>
          </a:p>
        </p:txBody>
      </p:sp>
      <p:sp>
        <p:nvSpPr>
          <p:cNvPr id="10" name="Text 8"/>
          <p:cNvSpPr/>
          <p:nvPr/>
        </p:nvSpPr>
        <p:spPr>
          <a:xfrm>
            <a:off x="4972049" y="1179576"/>
            <a:ext cx="1704975" cy="274320"/>
          </a:xfrm>
          <a:prstGeom prst="rect">
            <a:avLst/>
          </a:prstGeom>
          <a:noFill/>
          <a:ln/>
        </p:spPr>
        <p:txBody>
          <a:bodyPr wrap="square" lIns="0" tIns="0" rIns="0" bIns="0" rtlCol="0" anchor="ctr"/>
          <a:lstStyle/>
          <a:p>
            <a:pPr marL="0" indent="0" algn="ctr">
              <a:buNone/>
            </a:pPr>
            <a:r>
              <a:rPr lang="en-US" b="1" dirty="0">
                <a:solidFill>
                  <a:srgbClr val="1E2761"/>
                </a:solidFill>
                <a:latin typeface="Calibri" pitchFamily="34" charset="0"/>
                <a:ea typeface="Calibri" pitchFamily="34" charset="-122"/>
                <a:cs typeface="Calibri" pitchFamily="34" charset="-120"/>
              </a:rPr>
              <a:t>Word Reports</a:t>
            </a:r>
            <a:endParaRPr lang="en-US" dirty="0"/>
          </a:p>
        </p:txBody>
      </p:sp>
      <p:sp>
        <p:nvSpPr>
          <p:cNvPr id="11" name="Text 9"/>
          <p:cNvSpPr/>
          <p:nvPr/>
        </p:nvSpPr>
        <p:spPr>
          <a:xfrm>
            <a:off x="4709160" y="1389888"/>
            <a:ext cx="2103120" cy="1033272"/>
          </a:xfrm>
          <a:prstGeom prst="rect">
            <a:avLst/>
          </a:prstGeom>
          <a:noFill/>
          <a:ln/>
        </p:spPr>
        <p:txBody>
          <a:bodyPr wrap="square" lIns="0" tIns="0" rIns="0" bIns="0" rtlCol="0" anchor="ctr"/>
          <a:lstStyle/>
          <a:p>
            <a:pPr marL="0" indent="0" algn="ctr">
              <a:buNone/>
            </a:pPr>
            <a:r>
              <a:rPr lang="en-US" dirty="0">
                <a:solidFill>
                  <a:srgbClr val="5A6A9A"/>
                </a:solidFill>
                <a:latin typeface="Calibri" pitchFamily="34" charset="0"/>
                <a:ea typeface="Calibri" pitchFamily="34" charset="-122"/>
                <a:cs typeface="Calibri" pitchFamily="34" charset="-120"/>
              </a:rPr>
              <a:t>Paste key chart slides into executive summary handouts</a:t>
            </a:r>
            <a:endParaRPr lang="en-US" dirty="0"/>
          </a:p>
        </p:txBody>
      </p:sp>
      <p:sp>
        <p:nvSpPr>
          <p:cNvPr id="12" name="Shape 10"/>
          <p:cNvSpPr/>
          <p:nvPr/>
        </p:nvSpPr>
        <p:spPr>
          <a:xfrm>
            <a:off x="6903720" y="1078992"/>
            <a:ext cx="2103120" cy="1234440"/>
          </a:xfrm>
          <a:prstGeom prst="roundRect">
            <a:avLst>
              <a:gd name="adj" fmla="val 7407"/>
            </a:avLst>
          </a:prstGeom>
          <a:solidFill>
            <a:srgbClr val="FFFFFF"/>
          </a:solidFill>
          <a:ln w="12700">
            <a:solidFill>
              <a:srgbClr val="D0D8F0"/>
            </a:solidFill>
            <a:prstDash val="solid"/>
          </a:ln>
          <a:effectLst>
            <a:outerShdw blurRad="101600" dist="25400" dir="2700000" algn="bl" rotWithShape="0">
              <a:srgbClr val="000000">
                <a:alpha val="13000"/>
              </a:srgbClr>
            </a:outerShdw>
          </a:effectLst>
        </p:spPr>
        <p:txBody>
          <a:bodyPr/>
          <a:lstStyle/>
          <a:p>
            <a:endParaRPr lang="en-US"/>
          </a:p>
        </p:txBody>
      </p:sp>
      <p:sp>
        <p:nvSpPr>
          <p:cNvPr id="13" name="Text 11"/>
          <p:cNvSpPr/>
          <p:nvPr/>
        </p:nvSpPr>
        <p:spPr>
          <a:xfrm>
            <a:off x="6903720" y="1124712"/>
            <a:ext cx="525780" cy="384048"/>
          </a:xfrm>
          <a:prstGeom prst="rect">
            <a:avLst/>
          </a:prstGeom>
          <a:noFill/>
          <a:ln/>
        </p:spPr>
        <p:txBody>
          <a:bodyPr wrap="square" lIns="0" tIns="0" rIns="0" bIns="0" rtlCol="0" anchor="ctr"/>
          <a:lstStyle/>
          <a:p>
            <a:pPr marL="0" indent="0" algn="ctr">
              <a:buNone/>
            </a:pPr>
            <a:r>
              <a:rPr lang="en-US" dirty="0">
                <a:solidFill>
                  <a:srgbClr val="000000"/>
                </a:solidFill>
              </a:rPr>
              <a:t>📧</a:t>
            </a:r>
            <a:endParaRPr lang="en-US" dirty="0"/>
          </a:p>
        </p:txBody>
      </p:sp>
      <p:sp>
        <p:nvSpPr>
          <p:cNvPr id="14" name="Text 12"/>
          <p:cNvSpPr/>
          <p:nvPr/>
        </p:nvSpPr>
        <p:spPr>
          <a:xfrm>
            <a:off x="7248526" y="1179576"/>
            <a:ext cx="1689734" cy="274320"/>
          </a:xfrm>
          <a:prstGeom prst="rect">
            <a:avLst/>
          </a:prstGeom>
          <a:noFill/>
          <a:ln/>
        </p:spPr>
        <p:txBody>
          <a:bodyPr wrap="square" lIns="0" tIns="0" rIns="0" bIns="0" rtlCol="0" anchor="ctr"/>
          <a:lstStyle/>
          <a:p>
            <a:pPr marL="0" indent="0" algn="ctr">
              <a:buNone/>
            </a:pPr>
            <a:r>
              <a:rPr lang="en-US" b="1" dirty="0">
                <a:solidFill>
                  <a:srgbClr val="1E2761"/>
                </a:solidFill>
                <a:latin typeface="Calibri" pitchFamily="34" charset="0"/>
                <a:ea typeface="Calibri" pitchFamily="34" charset="-122"/>
                <a:cs typeface="Calibri" pitchFamily="34" charset="-120"/>
              </a:rPr>
              <a:t>Email</a:t>
            </a:r>
            <a:endParaRPr lang="en-US" dirty="0"/>
          </a:p>
        </p:txBody>
      </p:sp>
      <p:sp>
        <p:nvSpPr>
          <p:cNvPr id="15" name="Text 13"/>
          <p:cNvSpPr/>
          <p:nvPr/>
        </p:nvSpPr>
        <p:spPr>
          <a:xfrm>
            <a:off x="6903720" y="1463040"/>
            <a:ext cx="2103120" cy="758952"/>
          </a:xfrm>
          <a:prstGeom prst="rect">
            <a:avLst/>
          </a:prstGeom>
          <a:noFill/>
          <a:ln/>
        </p:spPr>
        <p:txBody>
          <a:bodyPr wrap="square" lIns="0" tIns="0" rIns="0" bIns="0" rtlCol="0" anchor="ctr"/>
          <a:lstStyle/>
          <a:p>
            <a:pPr marL="0" indent="0" algn="ctr">
              <a:buNone/>
            </a:pPr>
            <a:r>
              <a:rPr lang="en-US" dirty="0">
                <a:solidFill>
                  <a:srgbClr val="5A6A9A"/>
                </a:solidFill>
                <a:latin typeface="Calibri" pitchFamily="34" charset="0"/>
                <a:ea typeface="Calibri" pitchFamily="34" charset="-122"/>
                <a:cs typeface="Calibri" pitchFamily="34" charset="-120"/>
              </a:rPr>
              <a:t>Send a summary slide as an image — no file compatibility worries</a:t>
            </a:r>
            <a:endParaRPr lang="en-US" dirty="0"/>
          </a:p>
        </p:txBody>
      </p:sp>
      <p:sp>
        <p:nvSpPr>
          <p:cNvPr id="16" name="Shape 14"/>
          <p:cNvSpPr/>
          <p:nvPr/>
        </p:nvSpPr>
        <p:spPr>
          <a:xfrm>
            <a:off x="4617720" y="2496312"/>
            <a:ext cx="2103120" cy="1234440"/>
          </a:xfrm>
          <a:prstGeom prst="roundRect">
            <a:avLst>
              <a:gd name="adj" fmla="val 7407"/>
            </a:avLst>
          </a:prstGeom>
          <a:solidFill>
            <a:srgbClr val="FFFFFF"/>
          </a:solidFill>
          <a:ln w="12700">
            <a:solidFill>
              <a:srgbClr val="D0D8F0"/>
            </a:solidFill>
            <a:prstDash val="solid"/>
          </a:ln>
          <a:effectLst>
            <a:outerShdw blurRad="101600" dist="25400" dir="2700000" algn="bl" rotWithShape="0">
              <a:srgbClr val="000000">
                <a:alpha val="13000"/>
              </a:srgbClr>
            </a:outerShdw>
          </a:effectLst>
        </p:spPr>
        <p:txBody>
          <a:bodyPr/>
          <a:lstStyle/>
          <a:p>
            <a:endParaRPr lang="en-US"/>
          </a:p>
        </p:txBody>
      </p:sp>
      <p:sp>
        <p:nvSpPr>
          <p:cNvPr id="17" name="Text 15"/>
          <p:cNvSpPr/>
          <p:nvPr/>
        </p:nvSpPr>
        <p:spPr>
          <a:xfrm>
            <a:off x="4617720" y="2542032"/>
            <a:ext cx="525780" cy="384048"/>
          </a:xfrm>
          <a:prstGeom prst="rect">
            <a:avLst/>
          </a:prstGeom>
          <a:noFill/>
          <a:ln/>
        </p:spPr>
        <p:txBody>
          <a:bodyPr wrap="square" lIns="0" tIns="0" rIns="0" bIns="0" rtlCol="0" anchor="ctr"/>
          <a:lstStyle/>
          <a:p>
            <a:pPr marL="0" indent="0" algn="ctr">
              <a:buNone/>
            </a:pPr>
            <a:r>
              <a:rPr lang="en-US" dirty="0">
                <a:solidFill>
                  <a:srgbClr val="000000"/>
                </a:solidFill>
              </a:rPr>
              <a:t>🌐</a:t>
            </a:r>
            <a:endParaRPr lang="en-US" dirty="0"/>
          </a:p>
        </p:txBody>
      </p:sp>
      <p:sp>
        <p:nvSpPr>
          <p:cNvPr id="18" name="Text 16"/>
          <p:cNvSpPr/>
          <p:nvPr/>
        </p:nvSpPr>
        <p:spPr>
          <a:xfrm>
            <a:off x="4972049" y="2596896"/>
            <a:ext cx="1748791" cy="274320"/>
          </a:xfrm>
          <a:prstGeom prst="rect">
            <a:avLst/>
          </a:prstGeom>
          <a:noFill/>
          <a:ln/>
        </p:spPr>
        <p:txBody>
          <a:bodyPr wrap="square" lIns="0" tIns="0" rIns="0" bIns="0" rtlCol="0" anchor="ctr"/>
          <a:lstStyle/>
          <a:p>
            <a:pPr marL="0" indent="0" algn="ctr">
              <a:buNone/>
            </a:pPr>
            <a:r>
              <a:rPr lang="en-US" b="1" dirty="0">
                <a:solidFill>
                  <a:srgbClr val="1E2761"/>
                </a:solidFill>
                <a:latin typeface="Calibri" pitchFamily="34" charset="0"/>
                <a:ea typeface="Calibri" pitchFamily="34" charset="-122"/>
                <a:cs typeface="Calibri" pitchFamily="34" charset="-120"/>
              </a:rPr>
              <a:t>Teams</a:t>
            </a:r>
            <a:endParaRPr lang="en-US" dirty="0"/>
          </a:p>
        </p:txBody>
      </p:sp>
      <p:sp>
        <p:nvSpPr>
          <p:cNvPr id="19" name="Text 17"/>
          <p:cNvSpPr/>
          <p:nvPr/>
        </p:nvSpPr>
        <p:spPr>
          <a:xfrm>
            <a:off x="4617720" y="2926080"/>
            <a:ext cx="2103120" cy="713232"/>
          </a:xfrm>
          <a:prstGeom prst="rect">
            <a:avLst/>
          </a:prstGeom>
          <a:noFill/>
          <a:ln/>
        </p:spPr>
        <p:txBody>
          <a:bodyPr wrap="square" lIns="0" tIns="0" rIns="0" bIns="0" rtlCol="0" anchor="ctr"/>
          <a:lstStyle/>
          <a:p>
            <a:pPr marL="0" indent="0" algn="ctr">
              <a:buNone/>
            </a:pPr>
            <a:r>
              <a:rPr lang="en-US" dirty="0">
                <a:solidFill>
                  <a:srgbClr val="5A6A9A"/>
                </a:solidFill>
                <a:latin typeface="Calibri" pitchFamily="34" charset="0"/>
                <a:ea typeface="Calibri" pitchFamily="34" charset="-122"/>
                <a:cs typeface="Calibri" pitchFamily="34" charset="-120"/>
              </a:rPr>
              <a:t>Embed slides in SharePoint pages or Teams channel posts</a:t>
            </a:r>
            <a:endParaRPr lang="en-US" dirty="0"/>
          </a:p>
        </p:txBody>
      </p:sp>
      <p:sp>
        <p:nvSpPr>
          <p:cNvPr id="20" name="Shape 18"/>
          <p:cNvSpPr/>
          <p:nvPr/>
        </p:nvSpPr>
        <p:spPr>
          <a:xfrm>
            <a:off x="6903720" y="2496312"/>
            <a:ext cx="2103120" cy="1234440"/>
          </a:xfrm>
          <a:prstGeom prst="roundRect">
            <a:avLst>
              <a:gd name="adj" fmla="val 7407"/>
            </a:avLst>
          </a:prstGeom>
          <a:solidFill>
            <a:srgbClr val="FFFFFF"/>
          </a:solidFill>
          <a:ln w="12700">
            <a:solidFill>
              <a:srgbClr val="D0D8F0"/>
            </a:solidFill>
            <a:prstDash val="solid"/>
          </a:ln>
          <a:effectLst>
            <a:outerShdw blurRad="101600" dist="25400" dir="2700000" algn="bl" rotWithShape="0">
              <a:srgbClr val="000000">
                <a:alpha val="13000"/>
              </a:srgbClr>
            </a:outerShdw>
          </a:effectLst>
        </p:spPr>
        <p:txBody>
          <a:bodyPr/>
          <a:lstStyle/>
          <a:p>
            <a:endParaRPr lang="en-US"/>
          </a:p>
        </p:txBody>
      </p:sp>
      <p:sp>
        <p:nvSpPr>
          <p:cNvPr id="21" name="Text 19"/>
          <p:cNvSpPr/>
          <p:nvPr/>
        </p:nvSpPr>
        <p:spPr>
          <a:xfrm>
            <a:off x="6903720" y="2542032"/>
            <a:ext cx="525780" cy="384048"/>
          </a:xfrm>
          <a:prstGeom prst="rect">
            <a:avLst/>
          </a:prstGeom>
          <a:noFill/>
          <a:ln/>
        </p:spPr>
        <p:txBody>
          <a:bodyPr wrap="square" lIns="0" tIns="0" rIns="0" bIns="0" rtlCol="0" anchor="ctr"/>
          <a:lstStyle/>
          <a:p>
            <a:pPr marL="0" indent="0" algn="ctr">
              <a:buNone/>
            </a:pPr>
            <a:r>
              <a:rPr lang="en-US" dirty="0">
                <a:solidFill>
                  <a:srgbClr val="000000"/>
                </a:solidFill>
              </a:rPr>
              <a:t>✒️</a:t>
            </a:r>
            <a:endParaRPr lang="en-US" dirty="0"/>
          </a:p>
        </p:txBody>
      </p:sp>
      <p:sp>
        <p:nvSpPr>
          <p:cNvPr id="22" name="Text 20"/>
          <p:cNvSpPr/>
          <p:nvPr/>
        </p:nvSpPr>
        <p:spPr>
          <a:xfrm>
            <a:off x="7360920" y="2596896"/>
            <a:ext cx="1645920" cy="274320"/>
          </a:xfrm>
          <a:prstGeom prst="rect">
            <a:avLst/>
          </a:prstGeom>
          <a:noFill/>
          <a:ln/>
        </p:spPr>
        <p:txBody>
          <a:bodyPr wrap="square" lIns="0" tIns="0" rIns="0" bIns="0" rtlCol="0" anchor="ctr"/>
          <a:lstStyle/>
          <a:p>
            <a:pPr marL="0" indent="0" algn="ctr">
              <a:buNone/>
            </a:pPr>
            <a:r>
              <a:rPr lang="en-US" b="1" dirty="0">
                <a:solidFill>
                  <a:srgbClr val="1E2761"/>
                </a:solidFill>
                <a:latin typeface="Calibri" pitchFamily="34" charset="0"/>
                <a:ea typeface="Calibri" pitchFamily="34" charset="-122"/>
                <a:cs typeface="Calibri" pitchFamily="34" charset="-120"/>
              </a:rPr>
              <a:t>Email Signatures</a:t>
            </a:r>
            <a:endParaRPr lang="en-US" dirty="0"/>
          </a:p>
        </p:txBody>
      </p:sp>
      <p:sp>
        <p:nvSpPr>
          <p:cNvPr id="23" name="Text 21"/>
          <p:cNvSpPr/>
          <p:nvPr/>
        </p:nvSpPr>
        <p:spPr>
          <a:xfrm>
            <a:off x="6903720" y="2807208"/>
            <a:ext cx="2103120" cy="859536"/>
          </a:xfrm>
          <a:prstGeom prst="rect">
            <a:avLst/>
          </a:prstGeom>
          <a:noFill/>
          <a:ln/>
        </p:spPr>
        <p:txBody>
          <a:bodyPr wrap="square" lIns="0" tIns="0" rIns="0" bIns="0" rtlCol="0" anchor="ctr"/>
          <a:lstStyle/>
          <a:p>
            <a:pPr marL="0" indent="0" algn="ctr">
              <a:buNone/>
            </a:pPr>
            <a:r>
              <a:rPr lang="en-US" dirty="0">
                <a:solidFill>
                  <a:srgbClr val="5A6A9A"/>
                </a:solidFill>
                <a:latin typeface="Calibri" pitchFamily="34" charset="0"/>
                <a:ea typeface="Calibri" pitchFamily="34" charset="-122"/>
                <a:cs typeface="Calibri" pitchFamily="34" charset="-120"/>
              </a:rPr>
              <a:t>Use image in your signature block</a:t>
            </a:r>
            <a:endParaRPr lang="en-US" dirty="0"/>
          </a:p>
        </p:txBody>
      </p:sp>
      <p:sp>
        <p:nvSpPr>
          <p:cNvPr id="24" name="Shape 22"/>
          <p:cNvSpPr/>
          <p:nvPr/>
        </p:nvSpPr>
        <p:spPr>
          <a:xfrm>
            <a:off x="320040" y="2807208"/>
            <a:ext cx="4023360" cy="1536192"/>
          </a:xfrm>
          <a:prstGeom prst="roundRect">
            <a:avLst>
              <a:gd name="adj" fmla="val 6897"/>
            </a:avLst>
          </a:prstGeom>
          <a:solidFill>
            <a:srgbClr val="1E2761"/>
          </a:solidFill>
          <a:ln w="12700">
            <a:solidFill>
              <a:srgbClr val="1E2761"/>
            </a:solidFill>
            <a:prstDash val="solid"/>
          </a:ln>
        </p:spPr>
        <p:txBody>
          <a:bodyPr/>
          <a:lstStyle/>
          <a:p>
            <a:endParaRPr lang="en-US"/>
          </a:p>
        </p:txBody>
      </p:sp>
      <p:sp>
        <p:nvSpPr>
          <p:cNvPr id="25" name="Text 23"/>
          <p:cNvSpPr/>
          <p:nvPr/>
        </p:nvSpPr>
        <p:spPr>
          <a:xfrm>
            <a:off x="365760" y="2894838"/>
            <a:ext cx="1908810" cy="292608"/>
          </a:xfrm>
          <a:prstGeom prst="rect">
            <a:avLst/>
          </a:prstGeom>
          <a:noFill/>
          <a:ln/>
        </p:spPr>
        <p:txBody>
          <a:bodyPr wrap="square" lIns="0" tIns="0" rIns="0" bIns="0" rtlCol="0" anchor="ctr"/>
          <a:lstStyle/>
          <a:p>
            <a:r>
              <a:rPr lang="en-US" b="1" dirty="0">
                <a:solidFill>
                  <a:srgbClr val="F5A623"/>
                </a:solidFill>
                <a:latin typeface="Calibri" pitchFamily="34" charset="0"/>
                <a:ea typeface="Calibri" pitchFamily="34" charset="-122"/>
                <a:cs typeface="Calibri" pitchFamily="34" charset="-120"/>
              </a:rPr>
              <a:t>💡  Pro Tip</a:t>
            </a:r>
          </a:p>
        </p:txBody>
      </p:sp>
      <p:sp>
        <p:nvSpPr>
          <p:cNvPr id="26" name="Text 24"/>
          <p:cNvSpPr/>
          <p:nvPr/>
        </p:nvSpPr>
        <p:spPr>
          <a:xfrm>
            <a:off x="502920" y="3308223"/>
            <a:ext cx="3840480" cy="914400"/>
          </a:xfrm>
          <a:prstGeom prst="rect">
            <a:avLst/>
          </a:prstGeom>
          <a:noFill/>
          <a:ln/>
        </p:spPr>
        <p:txBody>
          <a:bodyPr wrap="square" lIns="0" tIns="0" rIns="0" bIns="0" rtlCol="0" anchor="ctr"/>
          <a:lstStyle/>
          <a:p>
            <a:pPr marL="0" indent="0">
              <a:buNone/>
            </a:pPr>
            <a:r>
              <a:rPr lang="en-US" dirty="0">
                <a:solidFill>
                  <a:srgbClr val="FFFFFF"/>
                </a:solidFill>
                <a:latin typeface="Calibri" pitchFamily="34" charset="0"/>
                <a:ea typeface="Calibri" pitchFamily="34" charset="-122"/>
                <a:cs typeface="Calibri" pitchFamily="34" charset="-120"/>
              </a:rPr>
              <a:t>This is perfect for credit managers who build dashboards in PowerPoint and need to share data-rich visual without sending editable files</a:t>
            </a:r>
            <a:endParaRPr lang="en-US" dirty="0"/>
          </a:p>
        </p:txBody>
      </p:sp>
      <p:sp>
        <p:nvSpPr>
          <p:cNvPr id="27" name="Shape 25"/>
          <p:cNvSpPr/>
          <p:nvPr/>
        </p:nvSpPr>
        <p:spPr>
          <a:xfrm>
            <a:off x="0" y="4434840"/>
            <a:ext cx="9144000" cy="708660"/>
          </a:xfrm>
          <a:prstGeom prst="rect">
            <a:avLst/>
          </a:prstGeom>
          <a:solidFill>
            <a:srgbClr val="2E3A6E"/>
          </a:solidFill>
          <a:ln w="12700">
            <a:solidFill>
              <a:srgbClr val="2E3A6E"/>
            </a:solidFill>
            <a:prstDash val="solid"/>
          </a:ln>
        </p:spPr>
        <p:txBody>
          <a:bodyPr/>
          <a:lstStyle/>
          <a:p>
            <a:endParaRPr lang="en-US"/>
          </a:p>
        </p:txBody>
      </p:sp>
      <p:sp>
        <p:nvSpPr>
          <p:cNvPr id="28" name="Text 26"/>
          <p:cNvSpPr/>
          <p:nvPr/>
        </p:nvSpPr>
        <p:spPr>
          <a:xfrm>
            <a:off x="365760" y="4434840"/>
            <a:ext cx="8412480" cy="708660"/>
          </a:xfrm>
          <a:prstGeom prst="rect">
            <a:avLst/>
          </a:prstGeom>
          <a:noFill/>
          <a:ln/>
        </p:spPr>
        <p:txBody>
          <a:bodyPr wrap="square" lIns="0" tIns="0" rIns="0" bIns="0" rtlCol="0" anchor="ctr"/>
          <a:lstStyle/>
          <a:p>
            <a:pPr marL="0" indent="0">
              <a:buNone/>
            </a:pPr>
            <a:r>
              <a:rPr lang="en-US" dirty="0">
                <a:solidFill>
                  <a:schemeClr val="bg1"/>
                </a:solidFill>
                <a:latin typeface="Calibri" pitchFamily="34" charset="0"/>
                <a:ea typeface="Calibri" pitchFamily="34" charset="-122"/>
                <a:cs typeface="Calibri" pitchFamily="34" charset="-120"/>
              </a:rPr>
              <a:t>Choosing PNG vs JPEG:  PNG = higher quality, larger file  |  JPEG = smaller file, slight compression — both work great for most uses</a:t>
            </a:r>
            <a:endParaRPr lang="en-US" dirty="0">
              <a:solidFill>
                <a:schemeClr val="bg1"/>
              </a:solidFill>
            </a:endParaRPr>
          </a:p>
        </p:txBody>
      </p:sp>
      <p:sp>
        <p:nvSpPr>
          <p:cNvPr id="30" name="Text 1">
            <a:extLst>
              <a:ext uri="{FF2B5EF4-FFF2-40B4-BE49-F238E27FC236}">
                <a16:creationId xmlns:a16="http://schemas.microsoft.com/office/drawing/2014/main" id="{66930D21-3D34-5F4B-5AAA-89830635F4B1}"/>
              </a:ext>
            </a:extLst>
          </p:cNvPr>
          <p:cNvSpPr/>
          <p:nvPr/>
        </p:nvSpPr>
        <p:spPr>
          <a:xfrm>
            <a:off x="81280" y="306324"/>
            <a:ext cx="1371600" cy="347472"/>
          </a:xfrm>
          <a:prstGeom prst="rect">
            <a:avLst/>
          </a:prstGeom>
          <a:noFill/>
          <a:ln/>
        </p:spPr>
        <p:txBody>
          <a:bodyPr wrap="square" lIns="0" tIns="0" rIns="0" bIns="0" rtlCol="0" anchor="ctr"/>
          <a:lstStyle/>
          <a:p>
            <a:pPr algn="ctr"/>
            <a:r>
              <a:rPr lang="en-US" sz="4000" b="1" dirty="0">
                <a:solidFill>
                  <a:srgbClr val="F5A623"/>
                </a:solidFill>
                <a:effectLst>
                  <a:outerShdw blurRad="12700" dist="12700" dir="2700000" algn="tl" rotWithShape="0">
                    <a:schemeClr val="bg1">
                      <a:alpha val="40000"/>
                    </a:schemeClr>
                  </a:outerShdw>
                </a:effectLst>
                <a:latin typeface="Calibri" pitchFamily="34" charset="0"/>
                <a:ea typeface="Calibri" pitchFamily="34" charset="-122"/>
                <a:cs typeface="Calibri" pitchFamily="34" charset="-120"/>
              </a:rPr>
              <a:t>TIP 22</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1E2761"/>
        </a:solidFill>
        <a:effectLst/>
      </p:bgPr>
    </p:bg>
    <p:spTree>
      <p:nvGrpSpPr>
        <p:cNvPr id="1" name=""/>
        <p:cNvGrpSpPr/>
        <p:nvPr/>
      </p:nvGrpSpPr>
      <p:grpSpPr>
        <a:xfrm>
          <a:off x="0" y="0"/>
          <a:ext cx="0" cy="0"/>
          <a:chOff x="0" y="0"/>
          <a:chExt cx="0" cy="0"/>
        </a:xfrm>
      </p:grpSpPr>
      <p:grpSp>
        <p:nvGrpSpPr>
          <p:cNvPr id="37" name="Group 36">
            <a:extLst>
              <a:ext uri="{FF2B5EF4-FFF2-40B4-BE49-F238E27FC236}">
                <a16:creationId xmlns:a16="http://schemas.microsoft.com/office/drawing/2014/main" id="{198A4C05-2F8B-C425-45CA-877D9F6678CF}"/>
              </a:ext>
            </a:extLst>
          </p:cNvPr>
          <p:cNvGrpSpPr/>
          <p:nvPr/>
        </p:nvGrpSpPr>
        <p:grpSpPr>
          <a:xfrm>
            <a:off x="7132320" y="1"/>
            <a:ext cx="2011680" cy="3015211"/>
            <a:chOff x="7132320" y="1"/>
            <a:chExt cx="2011680" cy="3015211"/>
          </a:xfrm>
        </p:grpSpPr>
        <p:sp>
          <p:nvSpPr>
            <p:cNvPr id="38" name="Freeform: Shape 37">
              <a:extLst>
                <a:ext uri="{FF2B5EF4-FFF2-40B4-BE49-F238E27FC236}">
                  <a16:creationId xmlns:a16="http://schemas.microsoft.com/office/drawing/2014/main" id="{3AA62BC3-7049-EBF1-750A-3E19DEEB0434}"/>
                </a:ext>
              </a:extLst>
            </p:cNvPr>
            <p:cNvSpPr/>
            <p:nvPr/>
          </p:nvSpPr>
          <p:spPr>
            <a:xfrm>
              <a:off x="7132320" y="1"/>
              <a:ext cx="2011680" cy="3015211"/>
            </a:xfrm>
            <a:custGeom>
              <a:avLst/>
              <a:gdLst>
                <a:gd name="csX0" fmla="*/ 238414 w 2011680"/>
                <a:gd name="csY0" fmla="*/ 0 h 3015211"/>
                <a:gd name="csX1" fmla="*/ 2011680 w 2011680"/>
                <a:gd name="csY1" fmla="*/ 0 h 3015211"/>
                <a:gd name="csX2" fmla="*/ 2011680 w 2011680"/>
                <a:gd name="csY2" fmla="*/ 3015211 h 3015211"/>
                <a:gd name="csX3" fmla="*/ 1847043 w 2011680"/>
                <a:gd name="csY3" fmla="*/ 3006898 h 3015211"/>
                <a:gd name="csX4" fmla="*/ 0 w 2011680"/>
                <a:gd name="csY4" fmla="*/ 960120 h 3015211"/>
                <a:gd name="csX5" fmla="*/ 161681 w 2011680"/>
                <a:gd name="csY5" fmla="*/ 159287 h 3015211"/>
                <a:gd name="csX6" fmla="*/ 238414 w 2011680"/>
                <a:gd name="csY6" fmla="*/ 0 h 3015211"/>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2011680" h="3015211">
                  <a:moveTo>
                    <a:pt x="238414" y="0"/>
                  </a:moveTo>
                  <a:lnTo>
                    <a:pt x="2011680" y="0"/>
                  </a:lnTo>
                  <a:lnTo>
                    <a:pt x="2011680" y="3015211"/>
                  </a:lnTo>
                  <a:lnTo>
                    <a:pt x="1847043" y="3006898"/>
                  </a:lnTo>
                  <a:cubicBezTo>
                    <a:pt x="809586" y="2901539"/>
                    <a:pt x="0" y="2025374"/>
                    <a:pt x="0" y="960120"/>
                  </a:cubicBezTo>
                  <a:cubicBezTo>
                    <a:pt x="0" y="676052"/>
                    <a:pt x="57571" y="405431"/>
                    <a:pt x="161681" y="159287"/>
                  </a:cubicBezTo>
                  <a:lnTo>
                    <a:pt x="238414" y="0"/>
                  </a:lnTo>
                  <a:close/>
                </a:path>
              </a:pathLst>
            </a:custGeom>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9" name="Freeform: Shape 38">
              <a:extLst>
                <a:ext uri="{FF2B5EF4-FFF2-40B4-BE49-F238E27FC236}">
                  <a16:creationId xmlns:a16="http://schemas.microsoft.com/office/drawing/2014/main" id="{C61A672C-6CD7-1116-A548-0EC20145F55F}"/>
                </a:ext>
              </a:extLst>
            </p:cNvPr>
            <p:cNvSpPr/>
            <p:nvPr/>
          </p:nvSpPr>
          <p:spPr>
            <a:xfrm>
              <a:off x="7772400" y="1"/>
              <a:ext cx="1371600" cy="2464263"/>
            </a:xfrm>
            <a:custGeom>
              <a:avLst/>
              <a:gdLst>
                <a:gd name="csX0" fmla="*/ 402443 w 1371600"/>
                <a:gd name="csY0" fmla="*/ 0 h 2464263"/>
                <a:gd name="csX1" fmla="*/ 1371600 w 1371600"/>
                <a:gd name="csY1" fmla="*/ 0 h 2464263"/>
                <a:gd name="csX2" fmla="*/ 1371600 w 1371600"/>
                <a:gd name="csY2" fmla="*/ 2464263 h 2464263"/>
                <a:gd name="csX3" fmla="*/ 1313453 w 1371600"/>
                <a:gd name="csY3" fmla="*/ 2461327 h 2464263"/>
                <a:gd name="csX4" fmla="*/ 0 w 1371600"/>
                <a:gd name="csY4" fmla="*/ 1005840 h 2464263"/>
                <a:gd name="csX5" fmla="*/ 334087 w 1371600"/>
                <a:gd name="csY5" fmla="*/ 75211 h 2464263"/>
              </a:gdLst>
              <a:ahLst/>
              <a:cxnLst>
                <a:cxn ang="0">
                  <a:pos x="csX0" y="csY0"/>
                </a:cxn>
                <a:cxn ang="0">
                  <a:pos x="csX1" y="csY1"/>
                </a:cxn>
                <a:cxn ang="0">
                  <a:pos x="csX2" y="csY2"/>
                </a:cxn>
                <a:cxn ang="0">
                  <a:pos x="csX3" y="csY3"/>
                </a:cxn>
                <a:cxn ang="0">
                  <a:pos x="csX4" y="csY4"/>
                </a:cxn>
                <a:cxn ang="0">
                  <a:pos x="csX5" y="csY5"/>
                </a:cxn>
              </a:cxnLst>
              <a:rect l="l" t="t" r="r" b="b"/>
              <a:pathLst>
                <a:path w="1371600" h="2464263">
                  <a:moveTo>
                    <a:pt x="402443" y="0"/>
                  </a:moveTo>
                  <a:lnTo>
                    <a:pt x="1371600" y="0"/>
                  </a:lnTo>
                  <a:lnTo>
                    <a:pt x="1371600" y="2464263"/>
                  </a:lnTo>
                  <a:lnTo>
                    <a:pt x="1313453" y="2461327"/>
                  </a:lnTo>
                  <a:cubicBezTo>
                    <a:pt x="575706" y="2386404"/>
                    <a:pt x="0" y="1763354"/>
                    <a:pt x="0" y="1005840"/>
                  </a:cubicBezTo>
                  <a:cubicBezTo>
                    <a:pt x="0" y="652334"/>
                    <a:pt x="125376" y="328110"/>
                    <a:pt x="334087" y="75211"/>
                  </a:cubicBezTo>
                  <a:close/>
                </a:path>
              </a:pathLst>
            </a:custGeom>
            <a:solidFill>
              <a:srgbClr val="243080">
                <a:alpha val="70000"/>
              </a:srgbClr>
            </a:solidFill>
            <a:ln w="12700">
              <a:solidFill>
                <a:srgbClr val="243080"/>
              </a:solidFill>
              <a:prstDash val="solid"/>
            </a:ln>
          </p:spPr>
          <p:txBody>
            <a:bodyPr wrap="square">
              <a:noAutofit/>
            </a:bodyPr>
            <a:lstStyle/>
            <a:p>
              <a:endParaRPr lang="en-US"/>
            </a:p>
          </p:txBody>
        </p:sp>
      </p:grpSp>
      <p:sp>
        <p:nvSpPr>
          <p:cNvPr id="3" name="Shape 1"/>
          <p:cNvSpPr/>
          <p:nvPr/>
        </p:nvSpPr>
        <p:spPr>
          <a:xfrm>
            <a:off x="0" y="4471416"/>
            <a:ext cx="9144000" cy="662940"/>
          </a:xfrm>
          <a:prstGeom prst="rect">
            <a:avLst/>
          </a:prstGeom>
          <a:solidFill>
            <a:srgbClr val="F5A623"/>
          </a:solidFill>
          <a:ln w="12700">
            <a:solidFill>
              <a:srgbClr val="F5A623"/>
            </a:solidFill>
            <a:prstDash val="solid"/>
          </a:ln>
        </p:spPr>
        <p:txBody>
          <a:bodyPr/>
          <a:lstStyle/>
          <a:p>
            <a:endParaRPr lang="en-US"/>
          </a:p>
        </p:txBody>
      </p:sp>
      <p:sp>
        <p:nvSpPr>
          <p:cNvPr id="4" name="Text 2"/>
          <p:cNvSpPr/>
          <p:nvPr/>
        </p:nvSpPr>
        <p:spPr>
          <a:xfrm>
            <a:off x="457200" y="320040"/>
            <a:ext cx="2641600" cy="320040"/>
          </a:xfrm>
          <a:prstGeom prst="rect">
            <a:avLst/>
          </a:prstGeom>
          <a:noFill/>
          <a:ln/>
        </p:spPr>
        <p:txBody>
          <a:bodyPr wrap="square" lIns="0" tIns="0" rIns="0" bIns="0" rtlCol="0" anchor="ctr"/>
          <a:lstStyle/>
          <a:p>
            <a:r>
              <a:rPr lang="en-US" dirty="0">
                <a:solidFill>
                  <a:schemeClr val="bg1"/>
                </a:solidFill>
                <a:latin typeface="Calibri" pitchFamily="34" charset="0"/>
                <a:ea typeface="Calibri" pitchFamily="34" charset="-122"/>
                <a:cs typeface="Calibri" pitchFamily="34" charset="-120"/>
              </a:rPr>
              <a:t>NACM Convention 2026</a:t>
            </a:r>
          </a:p>
        </p:txBody>
      </p:sp>
      <p:sp>
        <p:nvSpPr>
          <p:cNvPr id="5" name="Text 3"/>
          <p:cNvSpPr/>
          <p:nvPr/>
        </p:nvSpPr>
        <p:spPr>
          <a:xfrm>
            <a:off x="457200" y="731520"/>
            <a:ext cx="7772400" cy="594360"/>
          </a:xfrm>
          <a:prstGeom prst="rect">
            <a:avLst/>
          </a:prstGeom>
          <a:noFill/>
          <a:ln/>
        </p:spPr>
        <p:txBody>
          <a:bodyPr wrap="square" lIns="0" tIns="0" rIns="0" bIns="0" rtlCol="0" anchor="ctr"/>
          <a:lstStyle/>
          <a:p>
            <a:pPr marL="0" indent="0">
              <a:buNone/>
            </a:pPr>
            <a:r>
              <a:rPr lang="en-US" sz="3000" b="1" dirty="0">
                <a:solidFill>
                  <a:srgbClr val="FFFFFF"/>
                </a:solidFill>
                <a:latin typeface="Cambria" pitchFamily="34" charset="0"/>
                <a:ea typeface="Cambria" pitchFamily="34" charset="-122"/>
                <a:cs typeface="Cambria" pitchFamily="34" charset="-120"/>
              </a:rPr>
              <a:t>Tips 17–22 Recap</a:t>
            </a:r>
            <a:endParaRPr lang="en-US" sz="3000" dirty="0"/>
          </a:p>
        </p:txBody>
      </p:sp>
      <p:sp>
        <p:nvSpPr>
          <p:cNvPr id="6" name="Shape 4"/>
          <p:cNvSpPr/>
          <p:nvPr/>
        </p:nvSpPr>
        <p:spPr>
          <a:xfrm>
            <a:off x="320040" y="1463040"/>
            <a:ext cx="4160520" cy="804672"/>
          </a:xfrm>
          <a:prstGeom prst="roundRect">
            <a:avLst>
              <a:gd name="adj" fmla="val 9091"/>
            </a:avLst>
          </a:prstGeom>
          <a:solidFill>
            <a:srgbClr val="1A2D6B"/>
          </a:solidFill>
          <a:ln w="12700">
            <a:solidFill>
              <a:srgbClr val="2A3D8B"/>
            </a:solidFill>
            <a:prstDash val="solid"/>
          </a:ln>
        </p:spPr>
        <p:txBody>
          <a:bodyPr/>
          <a:lstStyle/>
          <a:p>
            <a:endParaRPr lang="en-US" sz="2000"/>
          </a:p>
        </p:txBody>
      </p:sp>
      <p:sp>
        <p:nvSpPr>
          <p:cNvPr id="7" name="Shape 5"/>
          <p:cNvSpPr/>
          <p:nvPr/>
        </p:nvSpPr>
        <p:spPr>
          <a:xfrm>
            <a:off x="429768" y="1627632"/>
            <a:ext cx="475488" cy="475488"/>
          </a:xfrm>
          <a:prstGeom prst="ellipse">
            <a:avLst/>
          </a:prstGeom>
          <a:solidFill>
            <a:srgbClr val="F5A623"/>
          </a:solidFill>
          <a:ln w="12700">
            <a:solidFill>
              <a:srgbClr val="F5A623"/>
            </a:solidFill>
            <a:prstDash val="solid"/>
          </a:ln>
        </p:spPr>
        <p:txBody>
          <a:bodyPr/>
          <a:lstStyle/>
          <a:p>
            <a:endParaRPr lang="en-US"/>
          </a:p>
        </p:txBody>
      </p:sp>
      <p:sp>
        <p:nvSpPr>
          <p:cNvPr id="8" name="Text 6"/>
          <p:cNvSpPr/>
          <p:nvPr/>
        </p:nvSpPr>
        <p:spPr>
          <a:xfrm>
            <a:off x="429768" y="1627632"/>
            <a:ext cx="475488" cy="475488"/>
          </a:xfrm>
          <a:prstGeom prst="rect">
            <a:avLst/>
          </a:prstGeom>
          <a:noFill/>
          <a:ln/>
        </p:spPr>
        <p:txBody>
          <a:bodyPr wrap="square" lIns="0" tIns="0" rIns="0" bIns="0" rtlCol="0" anchor="ctr"/>
          <a:lstStyle/>
          <a:p>
            <a:pPr marL="0" indent="0" algn="ctr">
              <a:buNone/>
            </a:pPr>
            <a:r>
              <a:rPr lang="en-US" sz="2800" b="1" dirty="0">
                <a:solidFill>
                  <a:srgbClr val="1E2761"/>
                </a:solidFill>
                <a:latin typeface="Calibri" pitchFamily="34" charset="0"/>
                <a:ea typeface="Calibri" pitchFamily="34" charset="-122"/>
                <a:cs typeface="Calibri" pitchFamily="34" charset="-120"/>
              </a:rPr>
              <a:t>17</a:t>
            </a:r>
            <a:endParaRPr lang="en-US" sz="2800" dirty="0"/>
          </a:p>
        </p:txBody>
      </p:sp>
      <p:sp>
        <p:nvSpPr>
          <p:cNvPr id="9" name="Text 7"/>
          <p:cNvSpPr/>
          <p:nvPr/>
        </p:nvSpPr>
        <p:spPr>
          <a:xfrm>
            <a:off x="1005840" y="1463040"/>
            <a:ext cx="3291840" cy="292608"/>
          </a:xfrm>
          <a:prstGeom prst="rect">
            <a:avLst/>
          </a:prstGeom>
          <a:noFill/>
          <a:ln/>
        </p:spPr>
        <p:txBody>
          <a:bodyPr wrap="square" lIns="0" tIns="0" rIns="0" bIns="0" rtlCol="0" anchor="ctr"/>
          <a:lstStyle/>
          <a:p>
            <a:pPr marL="0" indent="0">
              <a:buNone/>
            </a:pPr>
            <a:r>
              <a:rPr lang="en-US" sz="2000" b="1" dirty="0">
                <a:solidFill>
                  <a:srgbClr val="FFFFFF"/>
                </a:solidFill>
                <a:latin typeface="Calibri" pitchFamily="34" charset="0"/>
                <a:ea typeface="Calibri" pitchFamily="34" charset="-122"/>
                <a:cs typeface="Calibri" pitchFamily="34" charset="-120"/>
              </a:rPr>
              <a:t>Slide Master</a:t>
            </a:r>
            <a:endParaRPr lang="en-US" sz="2000" dirty="0"/>
          </a:p>
        </p:txBody>
      </p:sp>
      <p:sp>
        <p:nvSpPr>
          <p:cNvPr id="10" name="Text 8"/>
          <p:cNvSpPr/>
          <p:nvPr/>
        </p:nvSpPr>
        <p:spPr>
          <a:xfrm>
            <a:off x="1005840" y="1856232"/>
            <a:ext cx="3291840" cy="310896"/>
          </a:xfrm>
          <a:prstGeom prst="rect">
            <a:avLst/>
          </a:prstGeom>
          <a:noFill/>
          <a:ln/>
        </p:spPr>
        <p:txBody>
          <a:bodyPr wrap="square" lIns="0" tIns="0" rIns="0" bIns="0" rtlCol="0" anchor="ctr"/>
          <a:lstStyle/>
          <a:p>
            <a:pPr marL="0" indent="0">
              <a:buNone/>
            </a:pPr>
            <a:r>
              <a:rPr lang="en-US" dirty="0">
                <a:solidFill>
                  <a:srgbClr val="CADCFC"/>
                </a:solidFill>
                <a:latin typeface="Calibri" pitchFamily="34" charset="0"/>
                <a:ea typeface="Calibri" pitchFamily="34" charset="-122"/>
                <a:cs typeface="Calibri" pitchFamily="34" charset="-120"/>
              </a:rPr>
              <a:t>Brand once — apply everywhere</a:t>
            </a:r>
            <a:endParaRPr lang="en-US" dirty="0"/>
          </a:p>
        </p:txBody>
      </p:sp>
      <p:sp>
        <p:nvSpPr>
          <p:cNvPr id="11" name="Shape 9"/>
          <p:cNvSpPr/>
          <p:nvPr/>
        </p:nvSpPr>
        <p:spPr>
          <a:xfrm>
            <a:off x="4754880" y="1463040"/>
            <a:ext cx="4160520" cy="804672"/>
          </a:xfrm>
          <a:prstGeom prst="roundRect">
            <a:avLst>
              <a:gd name="adj" fmla="val 9091"/>
            </a:avLst>
          </a:prstGeom>
          <a:solidFill>
            <a:srgbClr val="1A2D6B"/>
          </a:solidFill>
          <a:ln w="12700">
            <a:solidFill>
              <a:srgbClr val="2A3D8B"/>
            </a:solidFill>
            <a:prstDash val="solid"/>
          </a:ln>
        </p:spPr>
        <p:txBody>
          <a:bodyPr/>
          <a:lstStyle/>
          <a:p>
            <a:endParaRPr lang="en-US"/>
          </a:p>
        </p:txBody>
      </p:sp>
      <p:sp>
        <p:nvSpPr>
          <p:cNvPr id="12" name="Shape 10"/>
          <p:cNvSpPr/>
          <p:nvPr/>
        </p:nvSpPr>
        <p:spPr>
          <a:xfrm>
            <a:off x="4864608" y="1627632"/>
            <a:ext cx="475488" cy="475488"/>
          </a:xfrm>
          <a:prstGeom prst="ellipse">
            <a:avLst/>
          </a:prstGeom>
          <a:solidFill>
            <a:srgbClr val="F5A623"/>
          </a:solidFill>
          <a:ln w="12700">
            <a:solidFill>
              <a:srgbClr val="F5A623"/>
            </a:solidFill>
            <a:prstDash val="solid"/>
          </a:ln>
        </p:spPr>
        <p:txBody>
          <a:bodyPr/>
          <a:lstStyle/>
          <a:p>
            <a:endParaRPr lang="en-US" sz="4000"/>
          </a:p>
        </p:txBody>
      </p:sp>
      <p:sp>
        <p:nvSpPr>
          <p:cNvPr id="13" name="Text 11"/>
          <p:cNvSpPr/>
          <p:nvPr/>
        </p:nvSpPr>
        <p:spPr>
          <a:xfrm>
            <a:off x="4864608" y="1627632"/>
            <a:ext cx="475488" cy="475488"/>
          </a:xfrm>
          <a:prstGeom prst="rect">
            <a:avLst/>
          </a:prstGeom>
          <a:noFill/>
          <a:ln/>
        </p:spPr>
        <p:txBody>
          <a:bodyPr wrap="square" lIns="0" tIns="0" rIns="0" bIns="0" rtlCol="0" anchor="ctr"/>
          <a:lstStyle/>
          <a:p>
            <a:pPr marL="0" indent="0" algn="ctr">
              <a:buNone/>
            </a:pPr>
            <a:r>
              <a:rPr lang="en-US" sz="2800" b="1" dirty="0">
                <a:solidFill>
                  <a:srgbClr val="1E2761"/>
                </a:solidFill>
                <a:latin typeface="Calibri" pitchFamily="34" charset="0"/>
                <a:ea typeface="Calibri" pitchFamily="34" charset="-122"/>
                <a:cs typeface="Calibri" pitchFamily="34" charset="-120"/>
              </a:rPr>
              <a:t>18</a:t>
            </a:r>
          </a:p>
        </p:txBody>
      </p:sp>
      <p:sp>
        <p:nvSpPr>
          <p:cNvPr id="14" name="Text 12"/>
          <p:cNvSpPr/>
          <p:nvPr/>
        </p:nvSpPr>
        <p:spPr>
          <a:xfrm>
            <a:off x="5440680" y="1463040"/>
            <a:ext cx="3291840" cy="292608"/>
          </a:xfrm>
          <a:prstGeom prst="rect">
            <a:avLst/>
          </a:prstGeom>
          <a:noFill/>
          <a:ln/>
        </p:spPr>
        <p:txBody>
          <a:bodyPr wrap="square" lIns="0" tIns="0" rIns="0" bIns="0" rtlCol="0" anchor="ctr"/>
          <a:lstStyle/>
          <a:p>
            <a:pPr marL="0" indent="0">
              <a:buNone/>
            </a:pPr>
            <a:r>
              <a:rPr lang="en-US" sz="2000" b="1" dirty="0">
                <a:solidFill>
                  <a:srgbClr val="FFFFFF"/>
                </a:solidFill>
                <a:latin typeface="Calibri" pitchFamily="34" charset="0"/>
                <a:ea typeface="Calibri" pitchFamily="34" charset="-122"/>
                <a:cs typeface="Calibri" pitchFamily="34" charset="-120"/>
              </a:rPr>
              <a:t>Sections</a:t>
            </a:r>
            <a:endParaRPr lang="en-US" sz="2000" dirty="0"/>
          </a:p>
        </p:txBody>
      </p:sp>
      <p:sp>
        <p:nvSpPr>
          <p:cNvPr id="15" name="Text 13"/>
          <p:cNvSpPr/>
          <p:nvPr/>
        </p:nvSpPr>
        <p:spPr>
          <a:xfrm>
            <a:off x="5440680" y="1856232"/>
            <a:ext cx="3291840" cy="310896"/>
          </a:xfrm>
          <a:prstGeom prst="rect">
            <a:avLst/>
          </a:prstGeom>
          <a:noFill/>
          <a:ln/>
        </p:spPr>
        <p:txBody>
          <a:bodyPr wrap="square" lIns="0" tIns="0" rIns="0" bIns="0" rtlCol="0" anchor="ctr"/>
          <a:lstStyle/>
          <a:p>
            <a:pPr marL="0" indent="0">
              <a:buNone/>
            </a:pPr>
            <a:r>
              <a:rPr lang="en-US" dirty="0">
                <a:solidFill>
                  <a:srgbClr val="CADCFC"/>
                </a:solidFill>
                <a:latin typeface="Calibri" pitchFamily="34" charset="0"/>
                <a:ea typeface="Calibri" pitchFamily="34" charset="-122"/>
                <a:cs typeface="Calibri" pitchFamily="34" charset="-120"/>
              </a:rPr>
              <a:t>Organize &amp; navigate large decks like folders</a:t>
            </a:r>
            <a:endParaRPr lang="en-US" dirty="0"/>
          </a:p>
        </p:txBody>
      </p:sp>
      <p:sp>
        <p:nvSpPr>
          <p:cNvPr id="16" name="Shape 14"/>
          <p:cNvSpPr/>
          <p:nvPr/>
        </p:nvSpPr>
        <p:spPr>
          <a:xfrm>
            <a:off x="320040" y="2423160"/>
            <a:ext cx="4160520" cy="804672"/>
          </a:xfrm>
          <a:prstGeom prst="roundRect">
            <a:avLst>
              <a:gd name="adj" fmla="val 9091"/>
            </a:avLst>
          </a:prstGeom>
          <a:solidFill>
            <a:srgbClr val="1A2D6B"/>
          </a:solidFill>
          <a:ln w="12700">
            <a:solidFill>
              <a:srgbClr val="2A3D8B"/>
            </a:solidFill>
            <a:prstDash val="solid"/>
          </a:ln>
        </p:spPr>
        <p:txBody>
          <a:bodyPr/>
          <a:lstStyle/>
          <a:p>
            <a:endParaRPr lang="en-US"/>
          </a:p>
        </p:txBody>
      </p:sp>
      <p:sp>
        <p:nvSpPr>
          <p:cNvPr id="17" name="Shape 15"/>
          <p:cNvSpPr/>
          <p:nvPr/>
        </p:nvSpPr>
        <p:spPr>
          <a:xfrm>
            <a:off x="429768" y="2587752"/>
            <a:ext cx="475488" cy="475488"/>
          </a:xfrm>
          <a:prstGeom prst="ellipse">
            <a:avLst/>
          </a:prstGeom>
          <a:solidFill>
            <a:srgbClr val="F5A623"/>
          </a:solidFill>
          <a:ln w="12700">
            <a:solidFill>
              <a:srgbClr val="F5A623"/>
            </a:solidFill>
            <a:prstDash val="solid"/>
          </a:ln>
        </p:spPr>
        <p:txBody>
          <a:bodyPr/>
          <a:lstStyle/>
          <a:p>
            <a:endParaRPr lang="en-US"/>
          </a:p>
        </p:txBody>
      </p:sp>
      <p:sp>
        <p:nvSpPr>
          <p:cNvPr id="18" name="Text 16"/>
          <p:cNvSpPr/>
          <p:nvPr/>
        </p:nvSpPr>
        <p:spPr>
          <a:xfrm>
            <a:off x="429768" y="2587752"/>
            <a:ext cx="475488" cy="475488"/>
          </a:xfrm>
          <a:prstGeom prst="rect">
            <a:avLst/>
          </a:prstGeom>
          <a:noFill/>
          <a:ln/>
        </p:spPr>
        <p:txBody>
          <a:bodyPr wrap="square" lIns="0" tIns="0" rIns="0" bIns="0" rtlCol="0" anchor="ctr"/>
          <a:lstStyle/>
          <a:p>
            <a:pPr marL="0" indent="0" algn="ctr">
              <a:buNone/>
            </a:pPr>
            <a:r>
              <a:rPr lang="en-US" sz="2800" b="1" dirty="0">
                <a:solidFill>
                  <a:srgbClr val="1E2761"/>
                </a:solidFill>
                <a:latin typeface="Calibri" pitchFamily="34" charset="0"/>
                <a:ea typeface="Calibri" pitchFamily="34" charset="-122"/>
                <a:cs typeface="Calibri" pitchFamily="34" charset="-120"/>
              </a:rPr>
              <a:t>19</a:t>
            </a:r>
            <a:endParaRPr lang="en-US" sz="2800" dirty="0"/>
          </a:p>
        </p:txBody>
      </p:sp>
      <p:sp>
        <p:nvSpPr>
          <p:cNvPr id="19" name="Text 17"/>
          <p:cNvSpPr/>
          <p:nvPr/>
        </p:nvSpPr>
        <p:spPr>
          <a:xfrm>
            <a:off x="1005840" y="2423160"/>
            <a:ext cx="3291840" cy="292608"/>
          </a:xfrm>
          <a:prstGeom prst="rect">
            <a:avLst/>
          </a:prstGeom>
          <a:noFill/>
          <a:ln/>
        </p:spPr>
        <p:txBody>
          <a:bodyPr wrap="square" lIns="0" tIns="0" rIns="0" bIns="0" rtlCol="0" anchor="ctr"/>
          <a:lstStyle/>
          <a:p>
            <a:pPr marL="0" indent="0">
              <a:buNone/>
            </a:pPr>
            <a:r>
              <a:rPr lang="en-US" sz="2000" b="1" dirty="0">
                <a:solidFill>
                  <a:srgbClr val="FFFFFF"/>
                </a:solidFill>
                <a:latin typeface="Calibri" pitchFamily="34" charset="0"/>
                <a:ea typeface="Calibri" pitchFamily="34" charset="-122"/>
                <a:cs typeface="Calibri" pitchFamily="34" charset="-120"/>
              </a:rPr>
              <a:t>Presenter Coach</a:t>
            </a:r>
            <a:endParaRPr lang="en-US" sz="2000" dirty="0"/>
          </a:p>
        </p:txBody>
      </p:sp>
      <p:sp>
        <p:nvSpPr>
          <p:cNvPr id="20" name="Text 18"/>
          <p:cNvSpPr/>
          <p:nvPr/>
        </p:nvSpPr>
        <p:spPr>
          <a:xfrm>
            <a:off x="1005840" y="2816352"/>
            <a:ext cx="3291840" cy="310896"/>
          </a:xfrm>
          <a:prstGeom prst="rect">
            <a:avLst/>
          </a:prstGeom>
          <a:noFill/>
          <a:ln/>
        </p:spPr>
        <p:txBody>
          <a:bodyPr wrap="square" lIns="0" tIns="0" rIns="0" bIns="0" rtlCol="0" anchor="ctr"/>
          <a:lstStyle/>
          <a:p>
            <a:pPr marL="0" indent="0">
              <a:buNone/>
            </a:pPr>
            <a:r>
              <a:rPr lang="en-US" dirty="0">
                <a:solidFill>
                  <a:srgbClr val="CADCFC"/>
                </a:solidFill>
                <a:latin typeface="Calibri" pitchFamily="34" charset="0"/>
                <a:ea typeface="Calibri" pitchFamily="34" charset="-122"/>
                <a:cs typeface="Calibri" pitchFamily="34" charset="-120"/>
              </a:rPr>
              <a:t>Rehearse, reduce filler words, nail your pacing</a:t>
            </a:r>
            <a:endParaRPr lang="en-US" dirty="0"/>
          </a:p>
        </p:txBody>
      </p:sp>
      <p:sp>
        <p:nvSpPr>
          <p:cNvPr id="21" name="Shape 19"/>
          <p:cNvSpPr/>
          <p:nvPr/>
        </p:nvSpPr>
        <p:spPr>
          <a:xfrm>
            <a:off x="4754880" y="2423160"/>
            <a:ext cx="4160520" cy="804672"/>
          </a:xfrm>
          <a:prstGeom prst="roundRect">
            <a:avLst>
              <a:gd name="adj" fmla="val 9091"/>
            </a:avLst>
          </a:prstGeom>
          <a:solidFill>
            <a:srgbClr val="1A2D6B"/>
          </a:solidFill>
          <a:ln w="12700">
            <a:solidFill>
              <a:srgbClr val="2A3D8B"/>
            </a:solidFill>
            <a:prstDash val="solid"/>
          </a:ln>
        </p:spPr>
        <p:txBody>
          <a:bodyPr/>
          <a:lstStyle/>
          <a:p>
            <a:endParaRPr lang="en-US"/>
          </a:p>
        </p:txBody>
      </p:sp>
      <p:sp>
        <p:nvSpPr>
          <p:cNvPr id="22" name="Shape 20"/>
          <p:cNvSpPr/>
          <p:nvPr/>
        </p:nvSpPr>
        <p:spPr>
          <a:xfrm>
            <a:off x="4864608" y="2587752"/>
            <a:ext cx="475488" cy="475488"/>
          </a:xfrm>
          <a:prstGeom prst="ellipse">
            <a:avLst/>
          </a:prstGeom>
          <a:solidFill>
            <a:srgbClr val="F5A623"/>
          </a:solidFill>
          <a:ln w="12700">
            <a:solidFill>
              <a:srgbClr val="F5A623"/>
            </a:solidFill>
            <a:prstDash val="solid"/>
          </a:ln>
        </p:spPr>
        <p:txBody>
          <a:bodyPr/>
          <a:lstStyle/>
          <a:p>
            <a:endParaRPr lang="en-US"/>
          </a:p>
        </p:txBody>
      </p:sp>
      <p:sp>
        <p:nvSpPr>
          <p:cNvPr id="23" name="Text 21"/>
          <p:cNvSpPr/>
          <p:nvPr/>
        </p:nvSpPr>
        <p:spPr>
          <a:xfrm>
            <a:off x="4864608" y="2587752"/>
            <a:ext cx="475488" cy="475488"/>
          </a:xfrm>
          <a:prstGeom prst="rect">
            <a:avLst/>
          </a:prstGeom>
          <a:noFill/>
          <a:ln/>
        </p:spPr>
        <p:txBody>
          <a:bodyPr wrap="square" lIns="0" tIns="0" rIns="0" bIns="0" rtlCol="0" anchor="ctr"/>
          <a:lstStyle/>
          <a:p>
            <a:pPr marL="0" indent="0" algn="ctr">
              <a:buNone/>
            </a:pPr>
            <a:r>
              <a:rPr lang="en-US" sz="2800" b="1" dirty="0">
                <a:solidFill>
                  <a:srgbClr val="1E2761"/>
                </a:solidFill>
                <a:latin typeface="Calibri" pitchFamily="34" charset="0"/>
                <a:ea typeface="Calibri" pitchFamily="34" charset="-122"/>
                <a:cs typeface="Calibri" pitchFamily="34" charset="-120"/>
              </a:rPr>
              <a:t>20</a:t>
            </a:r>
            <a:endParaRPr lang="en-US" sz="2800" dirty="0"/>
          </a:p>
        </p:txBody>
      </p:sp>
      <p:sp>
        <p:nvSpPr>
          <p:cNvPr id="24" name="Text 22"/>
          <p:cNvSpPr/>
          <p:nvPr/>
        </p:nvSpPr>
        <p:spPr>
          <a:xfrm>
            <a:off x="5440680" y="2423160"/>
            <a:ext cx="3291840" cy="292608"/>
          </a:xfrm>
          <a:prstGeom prst="rect">
            <a:avLst/>
          </a:prstGeom>
          <a:noFill/>
          <a:ln/>
        </p:spPr>
        <p:txBody>
          <a:bodyPr wrap="square" lIns="0" tIns="0" rIns="0" bIns="0" rtlCol="0" anchor="ctr"/>
          <a:lstStyle/>
          <a:p>
            <a:pPr marL="0" indent="0">
              <a:buNone/>
            </a:pPr>
            <a:r>
              <a:rPr lang="en-US" sz="2000" b="1" dirty="0">
                <a:solidFill>
                  <a:srgbClr val="FFFFFF"/>
                </a:solidFill>
                <a:latin typeface="Calibri" pitchFamily="34" charset="0"/>
                <a:ea typeface="Calibri" pitchFamily="34" charset="-122"/>
                <a:cs typeface="Calibri" pitchFamily="34" charset="-120"/>
              </a:rPr>
              <a:t>Paste Excel Charts</a:t>
            </a:r>
            <a:endParaRPr lang="en-US" sz="2000" dirty="0"/>
          </a:p>
        </p:txBody>
      </p:sp>
      <p:sp>
        <p:nvSpPr>
          <p:cNvPr id="25" name="Text 23"/>
          <p:cNvSpPr/>
          <p:nvPr/>
        </p:nvSpPr>
        <p:spPr>
          <a:xfrm>
            <a:off x="5440680" y="2816352"/>
            <a:ext cx="3291840" cy="310896"/>
          </a:xfrm>
          <a:prstGeom prst="rect">
            <a:avLst/>
          </a:prstGeom>
          <a:noFill/>
          <a:ln/>
        </p:spPr>
        <p:txBody>
          <a:bodyPr wrap="square" lIns="0" tIns="0" rIns="0" bIns="0" rtlCol="0" anchor="ctr"/>
          <a:lstStyle/>
          <a:p>
            <a:pPr marL="0" indent="0">
              <a:buNone/>
            </a:pPr>
            <a:r>
              <a:rPr lang="en-US" dirty="0">
                <a:solidFill>
                  <a:srgbClr val="CADCFC"/>
                </a:solidFill>
                <a:latin typeface="Calibri" pitchFamily="34" charset="0"/>
                <a:ea typeface="Calibri" pitchFamily="34" charset="-122"/>
                <a:cs typeface="Calibri" pitchFamily="34" charset="-120"/>
              </a:rPr>
              <a:t>Embed or link — your choice per use case</a:t>
            </a:r>
            <a:endParaRPr lang="en-US" dirty="0"/>
          </a:p>
        </p:txBody>
      </p:sp>
      <p:sp>
        <p:nvSpPr>
          <p:cNvPr id="26" name="Shape 24"/>
          <p:cNvSpPr/>
          <p:nvPr/>
        </p:nvSpPr>
        <p:spPr>
          <a:xfrm>
            <a:off x="320040" y="3383280"/>
            <a:ext cx="4160520" cy="804672"/>
          </a:xfrm>
          <a:prstGeom prst="roundRect">
            <a:avLst>
              <a:gd name="adj" fmla="val 9091"/>
            </a:avLst>
          </a:prstGeom>
          <a:solidFill>
            <a:srgbClr val="1A2D6B"/>
          </a:solidFill>
          <a:ln w="12700">
            <a:solidFill>
              <a:srgbClr val="2A3D8B"/>
            </a:solidFill>
            <a:prstDash val="solid"/>
          </a:ln>
        </p:spPr>
        <p:txBody>
          <a:bodyPr/>
          <a:lstStyle/>
          <a:p>
            <a:endParaRPr lang="en-US"/>
          </a:p>
        </p:txBody>
      </p:sp>
      <p:sp>
        <p:nvSpPr>
          <p:cNvPr id="27" name="Shape 25"/>
          <p:cNvSpPr/>
          <p:nvPr/>
        </p:nvSpPr>
        <p:spPr>
          <a:xfrm>
            <a:off x="429768" y="3547872"/>
            <a:ext cx="475488" cy="475488"/>
          </a:xfrm>
          <a:prstGeom prst="ellipse">
            <a:avLst/>
          </a:prstGeom>
          <a:solidFill>
            <a:srgbClr val="F5A623"/>
          </a:solidFill>
          <a:ln w="12700">
            <a:solidFill>
              <a:srgbClr val="F5A623"/>
            </a:solidFill>
            <a:prstDash val="solid"/>
          </a:ln>
        </p:spPr>
        <p:txBody>
          <a:bodyPr/>
          <a:lstStyle/>
          <a:p>
            <a:endParaRPr lang="en-US" sz="4000"/>
          </a:p>
        </p:txBody>
      </p:sp>
      <p:sp>
        <p:nvSpPr>
          <p:cNvPr id="28" name="Text 26"/>
          <p:cNvSpPr/>
          <p:nvPr/>
        </p:nvSpPr>
        <p:spPr>
          <a:xfrm>
            <a:off x="429768" y="3547872"/>
            <a:ext cx="475488" cy="475488"/>
          </a:xfrm>
          <a:prstGeom prst="rect">
            <a:avLst/>
          </a:prstGeom>
          <a:noFill/>
          <a:ln/>
        </p:spPr>
        <p:txBody>
          <a:bodyPr wrap="square" lIns="0" tIns="0" rIns="0" bIns="0" rtlCol="0" anchor="ctr"/>
          <a:lstStyle/>
          <a:p>
            <a:pPr marL="0" indent="0" algn="ctr">
              <a:buNone/>
            </a:pPr>
            <a:r>
              <a:rPr lang="en-US" sz="2800" b="1" dirty="0">
                <a:solidFill>
                  <a:srgbClr val="1E2761"/>
                </a:solidFill>
                <a:latin typeface="Calibri" pitchFamily="34" charset="0"/>
                <a:ea typeface="Calibri" pitchFamily="34" charset="-122"/>
                <a:cs typeface="Calibri" pitchFamily="34" charset="-120"/>
              </a:rPr>
              <a:t>21</a:t>
            </a:r>
          </a:p>
        </p:txBody>
      </p:sp>
      <p:sp>
        <p:nvSpPr>
          <p:cNvPr id="29" name="Text 27"/>
          <p:cNvSpPr/>
          <p:nvPr/>
        </p:nvSpPr>
        <p:spPr>
          <a:xfrm>
            <a:off x="1005840" y="3383280"/>
            <a:ext cx="3291840" cy="292608"/>
          </a:xfrm>
          <a:prstGeom prst="rect">
            <a:avLst/>
          </a:prstGeom>
          <a:noFill/>
          <a:ln/>
        </p:spPr>
        <p:txBody>
          <a:bodyPr wrap="square" lIns="0" tIns="0" rIns="0" bIns="0" rtlCol="0" anchor="ctr"/>
          <a:lstStyle/>
          <a:p>
            <a:pPr marL="0" indent="0">
              <a:buNone/>
            </a:pPr>
            <a:r>
              <a:rPr lang="en-US" sz="2000" b="1" dirty="0">
                <a:solidFill>
                  <a:srgbClr val="FFFFFF"/>
                </a:solidFill>
                <a:latin typeface="Calibri" pitchFamily="34" charset="0"/>
                <a:ea typeface="Calibri" pitchFamily="34" charset="-122"/>
                <a:cs typeface="Calibri" pitchFamily="34" charset="-120"/>
              </a:rPr>
              <a:t>Batch Slide Titles</a:t>
            </a:r>
            <a:endParaRPr lang="en-US" sz="2000" dirty="0"/>
          </a:p>
        </p:txBody>
      </p:sp>
      <p:sp>
        <p:nvSpPr>
          <p:cNvPr id="30" name="Text 28"/>
          <p:cNvSpPr/>
          <p:nvPr/>
        </p:nvSpPr>
        <p:spPr>
          <a:xfrm>
            <a:off x="1005840" y="3776472"/>
            <a:ext cx="3291840" cy="310896"/>
          </a:xfrm>
          <a:prstGeom prst="rect">
            <a:avLst/>
          </a:prstGeom>
          <a:noFill/>
          <a:ln/>
        </p:spPr>
        <p:txBody>
          <a:bodyPr wrap="square" lIns="0" tIns="0" rIns="0" bIns="0" rtlCol="0" anchor="ctr"/>
          <a:lstStyle/>
          <a:p>
            <a:pPr marL="0" indent="0">
              <a:buNone/>
            </a:pPr>
            <a:r>
              <a:rPr lang="en-US" dirty="0">
                <a:solidFill>
                  <a:srgbClr val="CADCFC"/>
                </a:solidFill>
                <a:latin typeface="Calibri" pitchFamily="34" charset="0"/>
                <a:ea typeface="Calibri" pitchFamily="34" charset="-122"/>
                <a:cs typeface="Calibri" pitchFamily="34" charset="-120"/>
              </a:rPr>
              <a:t>Turn your Excel account list into 50 slides in 2 min</a:t>
            </a:r>
            <a:endParaRPr lang="en-US" dirty="0"/>
          </a:p>
        </p:txBody>
      </p:sp>
      <p:sp>
        <p:nvSpPr>
          <p:cNvPr id="31" name="Shape 29"/>
          <p:cNvSpPr/>
          <p:nvPr/>
        </p:nvSpPr>
        <p:spPr>
          <a:xfrm>
            <a:off x="4754880" y="3383280"/>
            <a:ext cx="4160520" cy="804672"/>
          </a:xfrm>
          <a:prstGeom prst="roundRect">
            <a:avLst>
              <a:gd name="adj" fmla="val 9091"/>
            </a:avLst>
          </a:prstGeom>
          <a:solidFill>
            <a:srgbClr val="1A2D6B"/>
          </a:solidFill>
          <a:ln w="12700">
            <a:solidFill>
              <a:srgbClr val="2A3D8B"/>
            </a:solidFill>
            <a:prstDash val="solid"/>
          </a:ln>
        </p:spPr>
        <p:txBody>
          <a:bodyPr/>
          <a:lstStyle/>
          <a:p>
            <a:endParaRPr lang="en-US"/>
          </a:p>
        </p:txBody>
      </p:sp>
      <p:sp>
        <p:nvSpPr>
          <p:cNvPr id="32" name="Shape 30"/>
          <p:cNvSpPr/>
          <p:nvPr/>
        </p:nvSpPr>
        <p:spPr>
          <a:xfrm>
            <a:off x="4864608" y="3547872"/>
            <a:ext cx="475488" cy="475488"/>
          </a:xfrm>
          <a:prstGeom prst="ellipse">
            <a:avLst/>
          </a:prstGeom>
          <a:solidFill>
            <a:srgbClr val="F5A623"/>
          </a:solidFill>
          <a:ln w="12700">
            <a:solidFill>
              <a:srgbClr val="F5A623"/>
            </a:solidFill>
            <a:prstDash val="solid"/>
          </a:ln>
        </p:spPr>
        <p:txBody>
          <a:bodyPr/>
          <a:lstStyle/>
          <a:p>
            <a:endParaRPr lang="en-US"/>
          </a:p>
        </p:txBody>
      </p:sp>
      <p:sp>
        <p:nvSpPr>
          <p:cNvPr id="33" name="Text 31"/>
          <p:cNvSpPr/>
          <p:nvPr/>
        </p:nvSpPr>
        <p:spPr>
          <a:xfrm>
            <a:off x="4864608" y="3547872"/>
            <a:ext cx="475488" cy="475488"/>
          </a:xfrm>
          <a:prstGeom prst="rect">
            <a:avLst/>
          </a:prstGeom>
          <a:noFill/>
          <a:ln/>
        </p:spPr>
        <p:txBody>
          <a:bodyPr wrap="square" lIns="0" tIns="0" rIns="0" bIns="0" rtlCol="0" anchor="ctr"/>
          <a:lstStyle/>
          <a:p>
            <a:pPr marL="0" indent="0" algn="ctr">
              <a:buNone/>
            </a:pPr>
            <a:r>
              <a:rPr lang="en-US" sz="2800" b="1" dirty="0">
                <a:solidFill>
                  <a:srgbClr val="1E2761"/>
                </a:solidFill>
                <a:latin typeface="Calibri" pitchFamily="34" charset="0"/>
                <a:ea typeface="Calibri" pitchFamily="34" charset="-122"/>
                <a:cs typeface="Calibri" pitchFamily="34" charset="-120"/>
              </a:rPr>
              <a:t>22</a:t>
            </a:r>
            <a:endParaRPr lang="en-US" sz="2800" dirty="0"/>
          </a:p>
        </p:txBody>
      </p:sp>
      <p:sp>
        <p:nvSpPr>
          <p:cNvPr id="34" name="Text 32"/>
          <p:cNvSpPr/>
          <p:nvPr/>
        </p:nvSpPr>
        <p:spPr>
          <a:xfrm>
            <a:off x="5440680" y="3383280"/>
            <a:ext cx="3291840" cy="292608"/>
          </a:xfrm>
          <a:prstGeom prst="rect">
            <a:avLst/>
          </a:prstGeom>
          <a:noFill/>
          <a:ln/>
        </p:spPr>
        <p:txBody>
          <a:bodyPr wrap="square" lIns="0" tIns="0" rIns="0" bIns="0" rtlCol="0" anchor="ctr"/>
          <a:lstStyle/>
          <a:p>
            <a:pPr marL="0" indent="0">
              <a:buNone/>
            </a:pPr>
            <a:r>
              <a:rPr lang="en-US" sz="2000" b="1" dirty="0">
                <a:solidFill>
                  <a:srgbClr val="FFFFFF"/>
                </a:solidFill>
                <a:latin typeface="Calibri" pitchFamily="34" charset="0"/>
                <a:ea typeface="Calibri" pitchFamily="34" charset="-122"/>
                <a:cs typeface="Calibri" pitchFamily="34" charset="-120"/>
              </a:rPr>
              <a:t>Export as Images</a:t>
            </a:r>
            <a:endParaRPr lang="en-US" sz="2000" dirty="0"/>
          </a:p>
        </p:txBody>
      </p:sp>
      <p:sp>
        <p:nvSpPr>
          <p:cNvPr id="35" name="Text 33"/>
          <p:cNvSpPr/>
          <p:nvPr/>
        </p:nvSpPr>
        <p:spPr>
          <a:xfrm>
            <a:off x="5440680" y="3776472"/>
            <a:ext cx="3291840" cy="310896"/>
          </a:xfrm>
          <a:prstGeom prst="rect">
            <a:avLst/>
          </a:prstGeom>
          <a:noFill/>
          <a:ln/>
        </p:spPr>
        <p:txBody>
          <a:bodyPr wrap="square" lIns="0" tIns="0" rIns="0" bIns="0" rtlCol="0" anchor="ctr"/>
          <a:lstStyle/>
          <a:p>
            <a:pPr marL="0" indent="0">
              <a:buNone/>
            </a:pPr>
            <a:r>
              <a:rPr lang="en-US" dirty="0">
                <a:solidFill>
                  <a:srgbClr val="CADCFC"/>
                </a:solidFill>
                <a:latin typeface="Calibri" pitchFamily="34" charset="0"/>
                <a:ea typeface="Calibri" pitchFamily="34" charset="-122"/>
                <a:cs typeface="Calibri" pitchFamily="34" charset="-120"/>
              </a:rPr>
              <a:t>Share slides anywhere without the .pptx file</a:t>
            </a:r>
            <a:endParaRPr lang="en-US" dirty="0"/>
          </a:p>
        </p:txBody>
      </p:sp>
      <p:sp>
        <p:nvSpPr>
          <p:cNvPr id="36" name="Text 34"/>
          <p:cNvSpPr/>
          <p:nvPr/>
        </p:nvSpPr>
        <p:spPr>
          <a:xfrm>
            <a:off x="365760" y="4482846"/>
            <a:ext cx="8412480" cy="640080"/>
          </a:xfrm>
          <a:prstGeom prst="rect">
            <a:avLst/>
          </a:prstGeom>
          <a:noFill/>
          <a:ln/>
        </p:spPr>
        <p:txBody>
          <a:bodyPr wrap="square" lIns="0" tIns="0" rIns="0" bIns="0" rtlCol="0" anchor="ctr"/>
          <a:lstStyle/>
          <a:p>
            <a:pPr marL="0" indent="0" algn="ctr">
              <a:buNone/>
            </a:pPr>
            <a:r>
              <a:rPr lang="en-US" sz="3000" b="1" dirty="0">
                <a:solidFill>
                  <a:srgbClr val="1E2761"/>
                </a:solidFill>
                <a:latin typeface="Calibri" pitchFamily="34" charset="0"/>
                <a:ea typeface="Calibri" pitchFamily="34" charset="-122"/>
                <a:cs typeface="Calibri" pitchFamily="34" charset="-120"/>
              </a:rPr>
              <a:t>WorkplaceIQ  |  WorkplaceIQSkills.com</a:t>
            </a:r>
            <a:endParaRPr lang="en-US" sz="3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124</TotalTime>
  <Words>1142</Words>
  <Application>Microsoft Office PowerPoint</Application>
  <PresentationFormat>On-screen Show (16:9)</PresentationFormat>
  <Paragraphs>162</Paragraphs>
  <Slides>8</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Cambria</vt:lpstr>
      <vt:lpstr>Courier New</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Smart Tricks — NACM 2026</dc:title>
  <dc:subject>PptxGenJS Presentation</dc:subject>
  <dc:creator>Sheri Tingle</dc:creator>
  <cp:lastModifiedBy>Sheri Tingle</cp:lastModifiedBy>
  <cp:revision>32</cp:revision>
  <dcterms:created xsi:type="dcterms:W3CDTF">2026-06-10T00:58:04Z</dcterms:created>
  <dcterms:modified xsi:type="dcterms:W3CDTF">2026-06-10T03:04:48Z</dcterms:modified>
</cp:coreProperties>
</file>